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diagrams/layout1.xml" ContentType="application/vnd.openxmlformats-officedocument.drawingml.diagramLayout+xml"/>
  <Default Extension="xlsx" ContentType="application/vnd.openxmlformats-officedocument.spreadsheetml.sheet"/>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80" r:id="rId2"/>
    <p:sldId id="337" r:id="rId3"/>
    <p:sldId id="338" r:id="rId4"/>
    <p:sldId id="358" r:id="rId5"/>
    <p:sldId id="359" r:id="rId6"/>
    <p:sldId id="360" r:id="rId7"/>
    <p:sldId id="340" r:id="rId8"/>
    <p:sldId id="341" r:id="rId9"/>
    <p:sldId id="306" r:id="rId10"/>
    <p:sldId id="307" r:id="rId11"/>
    <p:sldId id="339" r:id="rId12"/>
    <p:sldId id="362" r:id="rId13"/>
    <p:sldId id="363" r:id="rId14"/>
    <p:sldId id="364" r:id="rId15"/>
    <p:sldId id="365" r:id="rId16"/>
    <p:sldId id="366" r:id="rId17"/>
    <p:sldId id="304" r:id="rId18"/>
    <p:sldId id="276" r:id="rId19"/>
    <p:sldId id="308" r:id="rId20"/>
    <p:sldId id="312" r:id="rId21"/>
    <p:sldId id="313" r:id="rId22"/>
    <p:sldId id="314" r:id="rId23"/>
    <p:sldId id="277" r:id="rId24"/>
    <p:sldId id="278" r:id="rId25"/>
    <p:sldId id="279" r:id="rId26"/>
    <p:sldId id="315" r:id="rId27"/>
    <p:sldId id="343" r:id="rId28"/>
    <p:sldId id="344" r:id="rId29"/>
    <p:sldId id="274" r:id="rId30"/>
    <p:sldId id="345" r:id="rId31"/>
    <p:sldId id="285" r:id="rId32"/>
    <p:sldId id="286" r:id="rId33"/>
    <p:sldId id="287" r:id="rId34"/>
    <p:sldId id="342" r:id="rId35"/>
    <p:sldId id="289" r:id="rId36"/>
    <p:sldId id="290" r:id="rId37"/>
    <p:sldId id="311" r:id="rId38"/>
    <p:sldId id="316" r:id="rId39"/>
    <p:sldId id="318" r:id="rId40"/>
    <p:sldId id="317" r:id="rId41"/>
    <p:sldId id="320" r:id="rId42"/>
    <p:sldId id="321" r:id="rId43"/>
    <p:sldId id="272" r:id="rId44"/>
    <p:sldId id="361" r:id="rId45"/>
    <p:sldId id="322" r:id="rId46"/>
    <p:sldId id="348" r:id="rId47"/>
    <p:sldId id="349" r:id="rId48"/>
    <p:sldId id="373" r:id="rId49"/>
    <p:sldId id="385" r:id="rId50"/>
    <p:sldId id="379" r:id="rId51"/>
    <p:sldId id="380" r:id="rId52"/>
    <p:sldId id="381" r:id="rId53"/>
    <p:sldId id="387" r:id="rId54"/>
    <p:sldId id="383" r:id="rId55"/>
    <p:sldId id="389" r:id="rId56"/>
    <p:sldId id="346" r:id="rId57"/>
    <p:sldId id="376" r:id="rId58"/>
    <p:sldId id="377" r:id="rId59"/>
    <p:sldId id="388" r:id="rId60"/>
    <p:sldId id="386" r:id="rId61"/>
    <p:sldId id="327" r:id="rId62"/>
    <p:sldId id="352" r:id="rId63"/>
    <p:sldId id="353" r:id="rId64"/>
    <p:sldId id="354" r:id="rId65"/>
    <p:sldId id="355" r:id="rId66"/>
    <p:sldId id="356" r:id="rId67"/>
    <p:sldId id="335" r:id="rId68"/>
    <p:sldId id="329" r:id="rId69"/>
    <p:sldId id="331" r:id="rId70"/>
    <p:sldId id="332" r:id="rId71"/>
    <p:sldId id="333" r:id="rId72"/>
    <p:sldId id="334" r:id="rId73"/>
    <p:sldId id="357" r:id="rId74"/>
    <p:sldId id="336" r:id="rId75"/>
    <p:sldId id="296" r:id="rId76"/>
    <p:sldId id="297" r:id="rId77"/>
    <p:sldId id="298" r:id="rId78"/>
    <p:sldId id="262" r:id="rId79"/>
    <p:sldId id="367" r:id="rId80"/>
    <p:sldId id="368" r:id="rId81"/>
    <p:sldId id="369" r:id="rId82"/>
    <p:sldId id="370" r:id="rId83"/>
    <p:sldId id="390" r:id="rId84"/>
    <p:sldId id="371" r:id="rId85"/>
    <p:sldId id="372" r:id="rId86"/>
    <p:sldId id="299" r:id="rId87"/>
    <p:sldId id="269"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66"/>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904"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dirty="0"/>
              <a:t>BIG DATA </a:t>
            </a:r>
            <a:r>
              <a:rPr lang="en-US" dirty="0" smtClean="0"/>
              <a:t>by </a:t>
            </a:r>
            <a:r>
              <a:rPr lang="en-US" dirty="0"/>
              <a:t>INDUSTRY</a:t>
            </a:r>
          </a:p>
        </c:rich>
      </c:tx>
      <c:layout/>
    </c:title>
    <c:plotArea>
      <c:layout/>
      <c:pieChart>
        <c:varyColors val="1"/>
        <c:ser>
          <c:idx val="0"/>
          <c:order val="0"/>
          <c:tx>
            <c:strRef>
              <c:f>Sheet1!$B$1</c:f>
              <c:strCache>
                <c:ptCount val="1"/>
                <c:pt idx="0">
                  <c:v>BIG DATA By INDUSTRY</c:v>
                </c:pt>
              </c:strCache>
            </c:strRef>
          </c:tx>
          <c:dLbls>
            <c:showVal val="1"/>
            <c:showLeaderLines val="1"/>
          </c:dLbls>
          <c:cat>
            <c:strRef>
              <c:f>Sheet1!$A$2:$A$11</c:f>
              <c:strCache>
                <c:ptCount val="10"/>
                <c:pt idx="0">
                  <c:v>Banking &amp; Finance</c:v>
                </c:pt>
                <c:pt idx="1">
                  <c:v>Services</c:v>
                </c:pt>
                <c:pt idx="2">
                  <c:v>Manufacturing</c:v>
                </c:pt>
                <c:pt idx="3">
                  <c:v>Government</c:v>
                </c:pt>
                <c:pt idx="4">
                  <c:v>Education</c:v>
                </c:pt>
                <c:pt idx="5">
                  <c:v>Healtcare</c:v>
                </c:pt>
                <c:pt idx="6">
                  <c:v>Enery &amp; Utility</c:v>
                </c:pt>
                <c:pt idx="7">
                  <c:v>Retail</c:v>
                </c:pt>
                <c:pt idx="8">
                  <c:v>Media</c:v>
                </c:pt>
                <c:pt idx="9">
                  <c:v>Miscellaneous</c:v>
                </c:pt>
              </c:strCache>
            </c:strRef>
          </c:cat>
          <c:val>
            <c:numRef>
              <c:f>Sheet1!$B$2:$B$11</c:f>
              <c:numCache>
                <c:formatCode>General</c:formatCode>
                <c:ptCount val="10"/>
                <c:pt idx="0">
                  <c:v>25</c:v>
                </c:pt>
                <c:pt idx="1">
                  <c:v>15</c:v>
                </c:pt>
                <c:pt idx="2">
                  <c:v>15</c:v>
                </c:pt>
                <c:pt idx="3">
                  <c:v>12</c:v>
                </c:pt>
                <c:pt idx="4">
                  <c:v>10</c:v>
                </c:pt>
                <c:pt idx="5">
                  <c:v>7</c:v>
                </c:pt>
                <c:pt idx="6">
                  <c:v>5</c:v>
                </c:pt>
                <c:pt idx="7">
                  <c:v>4</c:v>
                </c:pt>
                <c:pt idx="8">
                  <c:v>3</c:v>
                </c:pt>
                <c:pt idx="9">
                  <c:v>3</c:v>
                </c:pt>
              </c:numCache>
            </c:numRef>
          </c:val>
        </c:ser>
        <c:firstSliceAng val="0"/>
      </c:pieChart>
    </c:plotArea>
    <c:legend>
      <c:legendPos val="r"/>
      <c:layout/>
    </c:legend>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2CE093-0F42-4706-BF90-E4F479AE07EA}"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3C937025-016D-4DDB-B22C-B05815D4E2B9}">
      <dgm:prSet phldrT="[Text]"/>
      <dgm:spPr/>
      <dgm:t>
        <a:bodyPr/>
        <a:lstStyle/>
        <a:p>
          <a:endParaRPr lang="en-US" dirty="0"/>
        </a:p>
      </dgm:t>
    </dgm:pt>
    <dgm:pt modelId="{5E05B6C9-507F-4584-8B98-98E5274AEF53}" type="parTrans" cxnId="{CE83344F-A4C5-4DC1-9793-9E43623F4A64}">
      <dgm:prSet/>
      <dgm:spPr/>
      <dgm:t>
        <a:bodyPr/>
        <a:lstStyle/>
        <a:p>
          <a:endParaRPr lang="en-US"/>
        </a:p>
      </dgm:t>
    </dgm:pt>
    <dgm:pt modelId="{049B54D0-D183-4C7E-9810-F5146BE7A757}" type="sibTrans" cxnId="{CE83344F-A4C5-4DC1-9793-9E43623F4A64}">
      <dgm:prSet/>
      <dgm:spPr/>
      <dgm:t>
        <a:bodyPr/>
        <a:lstStyle/>
        <a:p>
          <a:endParaRPr lang="en-US"/>
        </a:p>
      </dgm:t>
    </dgm:pt>
    <dgm:pt modelId="{A56DEAA9-405B-42D9-9CB7-05E2BE8A453A}">
      <dgm:prSet phldrT="[Text]"/>
      <dgm:spPr/>
      <dgm:t>
        <a:bodyPr/>
        <a:lstStyle/>
        <a:p>
          <a:r>
            <a:rPr lang="en-US" dirty="0" smtClean="0"/>
            <a:t>1000 Mega Bytes = 1 GB</a:t>
          </a:r>
          <a:endParaRPr lang="en-US" dirty="0"/>
        </a:p>
      </dgm:t>
    </dgm:pt>
    <dgm:pt modelId="{866596D5-B3F8-494F-871A-51197E7ABF6A}" type="parTrans" cxnId="{9203B581-1AC2-4232-BDC3-4DE3BCDB0D51}">
      <dgm:prSet/>
      <dgm:spPr/>
      <dgm:t>
        <a:bodyPr/>
        <a:lstStyle/>
        <a:p>
          <a:endParaRPr lang="en-US"/>
        </a:p>
      </dgm:t>
    </dgm:pt>
    <dgm:pt modelId="{1700F6E0-7D6F-482B-BDCE-746797FAE5E0}" type="sibTrans" cxnId="{9203B581-1AC2-4232-BDC3-4DE3BCDB0D51}">
      <dgm:prSet/>
      <dgm:spPr/>
      <dgm:t>
        <a:bodyPr/>
        <a:lstStyle/>
        <a:p>
          <a:endParaRPr lang="en-US"/>
        </a:p>
      </dgm:t>
    </dgm:pt>
    <dgm:pt modelId="{3335A731-E05B-48DF-8AB7-AF519867C437}">
      <dgm:prSet phldrT="[Text]"/>
      <dgm:spPr/>
      <dgm:t>
        <a:bodyPr/>
        <a:lstStyle/>
        <a:p>
          <a:r>
            <a:rPr lang="en-US" dirty="0" smtClean="0"/>
            <a:t>1000 GIGABYTES = 1TB</a:t>
          </a:r>
          <a:endParaRPr lang="en-US" dirty="0"/>
        </a:p>
      </dgm:t>
    </dgm:pt>
    <dgm:pt modelId="{66216172-A354-4D3B-9CFA-B62C0B422588}" type="parTrans" cxnId="{68F966BA-AF66-4447-80FD-9E729B0D9421}">
      <dgm:prSet/>
      <dgm:spPr/>
      <dgm:t>
        <a:bodyPr/>
        <a:lstStyle/>
        <a:p>
          <a:endParaRPr lang="en-US"/>
        </a:p>
      </dgm:t>
    </dgm:pt>
    <dgm:pt modelId="{C3625ECC-5401-4045-A021-26A15DCE7BAB}" type="sibTrans" cxnId="{68F966BA-AF66-4447-80FD-9E729B0D9421}">
      <dgm:prSet/>
      <dgm:spPr/>
      <dgm:t>
        <a:bodyPr/>
        <a:lstStyle/>
        <a:p>
          <a:endParaRPr lang="en-US"/>
        </a:p>
      </dgm:t>
    </dgm:pt>
    <dgm:pt modelId="{9334A29F-1898-430B-B728-948A5B603A33}">
      <dgm:prSet phldrT="[Text]"/>
      <dgm:spPr/>
      <dgm:t>
        <a:bodyPr/>
        <a:lstStyle/>
        <a:p>
          <a:r>
            <a:rPr lang="en-US" dirty="0" smtClean="0"/>
            <a:t>1000 TERABYTES = 1PB</a:t>
          </a:r>
          <a:endParaRPr lang="en-US" dirty="0"/>
        </a:p>
      </dgm:t>
    </dgm:pt>
    <dgm:pt modelId="{885A46D2-ED7A-4840-8911-B831850A24AE}" type="parTrans" cxnId="{F9B68A7E-862D-4CE3-B1F7-CB70EB8D5B93}">
      <dgm:prSet/>
      <dgm:spPr/>
      <dgm:t>
        <a:bodyPr/>
        <a:lstStyle/>
        <a:p>
          <a:endParaRPr lang="en-US"/>
        </a:p>
      </dgm:t>
    </dgm:pt>
    <dgm:pt modelId="{07623C4C-D608-4758-A5F6-C12EEF6F1D4C}" type="sibTrans" cxnId="{F9B68A7E-862D-4CE3-B1F7-CB70EB8D5B93}">
      <dgm:prSet/>
      <dgm:spPr/>
      <dgm:t>
        <a:bodyPr/>
        <a:lstStyle/>
        <a:p>
          <a:endParaRPr lang="en-US"/>
        </a:p>
      </dgm:t>
    </dgm:pt>
    <dgm:pt modelId="{F1B14687-CE68-4640-BCD7-C9BB38654D47}">
      <dgm:prSet/>
      <dgm:spPr/>
      <dgm:t>
        <a:bodyPr/>
        <a:lstStyle/>
        <a:p>
          <a:r>
            <a:rPr lang="en-US" dirty="0" smtClean="0"/>
            <a:t>1000 PETABYTES = 1EB</a:t>
          </a:r>
          <a:endParaRPr lang="en-US" dirty="0"/>
        </a:p>
      </dgm:t>
    </dgm:pt>
    <dgm:pt modelId="{0EE82E0B-573F-4C15-A4BE-BD49B4CD4151}" type="parTrans" cxnId="{7D2A7000-40FA-4305-AB61-15BD37177739}">
      <dgm:prSet/>
      <dgm:spPr/>
      <dgm:t>
        <a:bodyPr/>
        <a:lstStyle/>
        <a:p>
          <a:endParaRPr lang="en-US"/>
        </a:p>
      </dgm:t>
    </dgm:pt>
    <dgm:pt modelId="{6353662C-85DF-4A0C-BF01-9B1B8893E62D}" type="sibTrans" cxnId="{7D2A7000-40FA-4305-AB61-15BD37177739}">
      <dgm:prSet/>
      <dgm:spPr/>
      <dgm:t>
        <a:bodyPr/>
        <a:lstStyle/>
        <a:p>
          <a:endParaRPr lang="en-US"/>
        </a:p>
      </dgm:t>
    </dgm:pt>
    <dgm:pt modelId="{86292A50-CA07-4DFD-A6D7-DD5E56B14CD8}">
      <dgm:prSet/>
      <dgm:spPr/>
      <dgm:t>
        <a:bodyPr/>
        <a:lstStyle/>
        <a:p>
          <a:r>
            <a:rPr lang="en-US" dirty="0" smtClean="0"/>
            <a:t>1000 EXABYTES -1 ZETABYTE</a:t>
          </a:r>
          <a:endParaRPr lang="en-US" dirty="0"/>
        </a:p>
      </dgm:t>
    </dgm:pt>
    <dgm:pt modelId="{D87AA034-5E37-4F2C-A3DC-D36B0E7C1EC5}" type="parTrans" cxnId="{439EF974-12F7-4CA2-8E93-E39CF14472A6}">
      <dgm:prSet/>
      <dgm:spPr/>
      <dgm:t>
        <a:bodyPr/>
        <a:lstStyle/>
        <a:p>
          <a:endParaRPr lang="en-US"/>
        </a:p>
      </dgm:t>
    </dgm:pt>
    <dgm:pt modelId="{EBABE176-237F-4F06-8FC1-584E3FBE9B80}" type="sibTrans" cxnId="{439EF974-12F7-4CA2-8E93-E39CF14472A6}">
      <dgm:prSet/>
      <dgm:spPr/>
      <dgm:t>
        <a:bodyPr/>
        <a:lstStyle/>
        <a:p>
          <a:endParaRPr lang="en-US"/>
        </a:p>
      </dgm:t>
    </dgm:pt>
    <dgm:pt modelId="{B1D37EB5-A698-4A1A-902A-37C534DE0AB2}" type="pres">
      <dgm:prSet presAssocID="{832CE093-0F42-4706-BF90-E4F479AE07EA}" presName="Name0" presStyleCnt="0">
        <dgm:presLayoutVars>
          <dgm:dir/>
          <dgm:animLvl val="lvl"/>
          <dgm:resizeHandles val="exact"/>
        </dgm:presLayoutVars>
      </dgm:prSet>
      <dgm:spPr/>
      <dgm:t>
        <a:bodyPr/>
        <a:lstStyle/>
        <a:p>
          <a:endParaRPr lang="en-US"/>
        </a:p>
      </dgm:t>
    </dgm:pt>
    <dgm:pt modelId="{F243CFAF-64FA-4D11-BBFB-ABEB6D0D04B2}" type="pres">
      <dgm:prSet presAssocID="{86292A50-CA07-4DFD-A6D7-DD5E56B14CD8}" presName="boxAndChildren" presStyleCnt="0"/>
      <dgm:spPr/>
    </dgm:pt>
    <dgm:pt modelId="{BE57092B-CB25-4775-B35A-8B3A76D642B0}" type="pres">
      <dgm:prSet presAssocID="{86292A50-CA07-4DFD-A6D7-DD5E56B14CD8}" presName="parentTextBox" presStyleLbl="node1" presStyleIdx="0" presStyleCnt="5"/>
      <dgm:spPr/>
      <dgm:t>
        <a:bodyPr/>
        <a:lstStyle/>
        <a:p>
          <a:endParaRPr lang="en-US"/>
        </a:p>
      </dgm:t>
    </dgm:pt>
    <dgm:pt modelId="{856D9285-F54B-4D47-A9EA-42918009CA09}" type="pres">
      <dgm:prSet presAssocID="{6353662C-85DF-4A0C-BF01-9B1B8893E62D}" presName="sp" presStyleCnt="0"/>
      <dgm:spPr/>
    </dgm:pt>
    <dgm:pt modelId="{19BC86B3-13E6-4A1B-978C-5571A8389972}" type="pres">
      <dgm:prSet presAssocID="{F1B14687-CE68-4640-BCD7-C9BB38654D47}" presName="arrowAndChildren" presStyleCnt="0"/>
      <dgm:spPr/>
    </dgm:pt>
    <dgm:pt modelId="{14990D33-2F3B-4D07-BE2B-F234B45819FF}" type="pres">
      <dgm:prSet presAssocID="{F1B14687-CE68-4640-BCD7-C9BB38654D47}" presName="parentTextArrow" presStyleLbl="node1" presStyleIdx="1" presStyleCnt="5"/>
      <dgm:spPr/>
      <dgm:t>
        <a:bodyPr/>
        <a:lstStyle/>
        <a:p>
          <a:endParaRPr lang="en-US"/>
        </a:p>
      </dgm:t>
    </dgm:pt>
    <dgm:pt modelId="{2B0F13C7-DC11-4238-B68E-170075EDF71E}" type="pres">
      <dgm:prSet presAssocID="{07623C4C-D608-4758-A5F6-C12EEF6F1D4C}" presName="sp" presStyleCnt="0"/>
      <dgm:spPr/>
    </dgm:pt>
    <dgm:pt modelId="{1BE7335A-D65D-46C2-859D-77BC6B5A0099}" type="pres">
      <dgm:prSet presAssocID="{9334A29F-1898-430B-B728-948A5B603A33}" presName="arrowAndChildren" presStyleCnt="0"/>
      <dgm:spPr/>
    </dgm:pt>
    <dgm:pt modelId="{7116568A-1AEC-48E1-8D0F-E0F032A5F33A}" type="pres">
      <dgm:prSet presAssocID="{9334A29F-1898-430B-B728-948A5B603A33}" presName="parentTextArrow" presStyleLbl="node1" presStyleIdx="2" presStyleCnt="5"/>
      <dgm:spPr/>
      <dgm:t>
        <a:bodyPr/>
        <a:lstStyle/>
        <a:p>
          <a:endParaRPr lang="en-US"/>
        </a:p>
      </dgm:t>
    </dgm:pt>
    <dgm:pt modelId="{94932072-1B8C-4303-A0DF-244FE8685FBB}" type="pres">
      <dgm:prSet presAssocID="{C3625ECC-5401-4045-A021-26A15DCE7BAB}" presName="sp" presStyleCnt="0"/>
      <dgm:spPr/>
    </dgm:pt>
    <dgm:pt modelId="{BBD46EC9-F075-4CB3-A1D9-42543A8B1B67}" type="pres">
      <dgm:prSet presAssocID="{3335A731-E05B-48DF-8AB7-AF519867C437}" presName="arrowAndChildren" presStyleCnt="0"/>
      <dgm:spPr/>
    </dgm:pt>
    <dgm:pt modelId="{DF58701B-6E59-43D9-ABCC-71CA991BB9EF}" type="pres">
      <dgm:prSet presAssocID="{3335A731-E05B-48DF-8AB7-AF519867C437}" presName="parentTextArrow" presStyleLbl="node1" presStyleIdx="3" presStyleCnt="5"/>
      <dgm:spPr/>
      <dgm:t>
        <a:bodyPr/>
        <a:lstStyle/>
        <a:p>
          <a:endParaRPr lang="en-US"/>
        </a:p>
      </dgm:t>
    </dgm:pt>
    <dgm:pt modelId="{A080CDF5-9B3D-4E10-93D7-96D0F8959605}" type="pres">
      <dgm:prSet presAssocID="{049B54D0-D183-4C7E-9810-F5146BE7A757}" presName="sp" presStyleCnt="0"/>
      <dgm:spPr/>
    </dgm:pt>
    <dgm:pt modelId="{9AD5BB8D-AEC7-4188-A18D-B85973C0DB50}" type="pres">
      <dgm:prSet presAssocID="{3C937025-016D-4DDB-B22C-B05815D4E2B9}" presName="arrowAndChildren" presStyleCnt="0"/>
      <dgm:spPr/>
    </dgm:pt>
    <dgm:pt modelId="{08060E81-95D3-4475-8E87-43380E1ECD8B}" type="pres">
      <dgm:prSet presAssocID="{3C937025-016D-4DDB-B22C-B05815D4E2B9}" presName="parentTextArrow" presStyleLbl="node1" presStyleIdx="3" presStyleCnt="5"/>
      <dgm:spPr/>
      <dgm:t>
        <a:bodyPr/>
        <a:lstStyle/>
        <a:p>
          <a:endParaRPr lang="en-US"/>
        </a:p>
      </dgm:t>
    </dgm:pt>
    <dgm:pt modelId="{4DEF66FB-C531-4260-8F29-766CB7953EF7}" type="pres">
      <dgm:prSet presAssocID="{3C937025-016D-4DDB-B22C-B05815D4E2B9}" presName="arrow" presStyleLbl="node1" presStyleIdx="4" presStyleCnt="5"/>
      <dgm:spPr/>
      <dgm:t>
        <a:bodyPr/>
        <a:lstStyle/>
        <a:p>
          <a:endParaRPr lang="en-US"/>
        </a:p>
      </dgm:t>
    </dgm:pt>
    <dgm:pt modelId="{88EC7F33-0C4A-4934-94B3-EC7ECEF3A666}" type="pres">
      <dgm:prSet presAssocID="{3C937025-016D-4DDB-B22C-B05815D4E2B9}" presName="descendantArrow" presStyleCnt="0"/>
      <dgm:spPr/>
    </dgm:pt>
    <dgm:pt modelId="{B78CB124-E6A5-4651-A573-401E4CEEE0A6}" type="pres">
      <dgm:prSet presAssocID="{A56DEAA9-405B-42D9-9CB7-05E2BE8A453A}" presName="childTextArrow" presStyleLbl="fgAccFollowNode1" presStyleIdx="0" presStyleCnt="1">
        <dgm:presLayoutVars>
          <dgm:bulletEnabled val="1"/>
        </dgm:presLayoutVars>
      </dgm:prSet>
      <dgm:spPr/>
      <dgm:t>
        <a:bodyPr/>
        <a:lstStyle/>
        <a:p>
          <a:endParaRPr lang="en-US"/>
        </a:p>
      </dgm:t>
    </dgm:pt>
  </dgm:ptLst>
  <dgm:cxnLst>
    <dgm:cxn modelId="{439EF974-12F7-4CA2-8E93-E39CF14472A6}" srcId="{832CE093-0F42-4706-BF90-E4F479AE07EA}" destId="{86292A50-CA07-4DFD-A6D7-DD5E56B14CD8}" srcOrd="4" destOrd="0" parTransId="{D87AA034-5E37-4F2C-A3DC-D36B0E7C1EC5}" sibTransId="{EBABE176-237F-4F06-8FC1-584E3FBE9B80}"/>
    <dgm:cxn modelId="{F4A8EEA6-6DF4-4D59-B868-FD13C15FA0A0}" type="presOf" srcId="{9334A29F-1898-430B-B728-948A5B603A33}" destId="{7116568A-1AEC-48E1-8D0F-E0F032A5F33A}" srcOrd="0" destOrd="0" presId="urn:microsoft.com/office/officeart/2005/8/layout/process4"/>
    <dgm:cxn modelId="{F0432F6D-5F0C-46EB-B729-65FBDB2B7C5E}" type="presOf" srcId="{3C937025-016D-4DDB-B22C-B05815D4E2B9}" destId="{08060E81-95D3-4475-8E87-43380E1ECD8B}" srcOrd="0" destOrd="0" presId="urn:microsoft.com/office/officeart/2005/8/layout/process4"/>
    <dgm:cxn modelId="{68F966BA-AF66-4447-80FD-9E729B0D9421}" srcId="{832CE093-0F42-4706-BF90-E4F479AE07EA}" destId="{3335A731-E05B-48DF-8AB7-AF519867C437}" srcOrd="1" destOrd="0" parTransId="{66216172-A354-4D3B-9CFA-B62C0B422588}" sibTransId="{C3625ECC-5401-4045-A021-26A15DCE7BAB}"/>
    <dgm:cxn modelId="{C2E1D525-C7AD-4234-AC35-5FAD75AB1645}" type="presOf" srcId="{F1B14687-CE68-4640-BCD7-C9BB38654D47}" destId="{14990D33-2F3B-4D07-BE2B-F234B45819FF}" srcOrd="0" destOrd="0" presId="urn:microsoft.com/office/officeart/2005/8/layout/process4"/>
    <dgm:cxn modelId="{9D7E78B8-7869-4388-9FB3-4908174C08C9}" type="presOf" srcId="{3335A731-E05B-48DF-8AB7-AF519867C437}" destId="{DF58701B-6E59-43D9-ABCC-71CA991BB9EF}" srcOrd="0" destOrd="0" presId="urn:microsoft.com/office/officeart/2005/8/layout/process4"/>
    <dgm:cxn modelId="{AEAD3598-FEDE-49A3-9A12-46C1E6BD2B79}" type="presOf" srcId="{A56DEAA9-405B-42D9-9CB7-05E2BE8A453A}" destId="{B78CB124-E6A5-4651-A573-401E4CEEE0A6}" srcOrd="0" destOrd="0" presId="urn:microsoft.com/office/officeart/2005/8/layout/process4"/>
    <dgm:cxn modelId="{CE83344F-A4C5-4DC1-9793-9E43623F4A64}" srcId="{832CE093-0F42-4706-BF90-E4F479AE07EA}" destId="{3C937025-016D-4DDB-B22C-B05815D4E2B9}" srcOrd="0" destOrd="0" parTransId="{5E05B6C9-507F-4584-8B98-98E5274AEF53}" sibTransId="{049B54D0-D183-4C7E-9810-F5146BE7A757}"/>
    <dgm:cxn modelId="{C3C95AD7-45A2-4895-8D5F-EC1FEFD597A1}" type="presOf" srcId="{3C937025-016D-4DDB-B22C-B05815D4E2B9}" destId="{4DEF66FB-C531-4260-8F29-766CB7953EF7}" srcOrd="1" destOrd="0" presId="urn:microsoft.com/office/officeart/2005/8/layout/process4"/>
    <dgm:cxn modelId="{7D2A7000-40FA-4305-AB61-15BD37177739}" srcId="{832CE093-0F42-4706-BF90-E4F479AE07EA}" destId="{F1B14687-CE68-4640-BCD7-C9BB38654D47}" srcOrd="3" destOrd="0" parTransId="{0EE82E0B-573F-4C15-A4BE-BD49B4CD4151}" sibTransId="{6353662C-85DF-4A0C-BF01-9B1B8893E62D}"/>
    <dgm:cxn modelId="{9203B581-1AC2-4232-BDC3-4DE3BCDB0D51}" srcId="{3C937025-016D-4DDB-B22C-B05815D4E2B9}" destId="{A56DEAA9-405B-42D9-9CB7-05E2BE8A453A}" srcOrd="0" destOrd="0" parTransId="{866596D5-B3F8-494F-871A-51197E7ABF6A}" sibTransId="{1700F6E0-7D6F-482B-BDCE-746797FAE5E0}"/>
    <dgm:cxn modelId="{CBC9A52C-9496-4A82-A9CA-E4FC6954FBD0}" type="presOf" srcId="{86292A50-CA07-4DFD-A6D7-DD5E56B14CD8}" destId="{BE57092B-CB25-4775-B35A-8B3A76D642B0}" srcOrd="0" destOrd="0" presId="urn:microsoft.com/office/officeart/2005/8/layout/process4"/>
    <dgm:cxn modelId="{F9B68A7E-862D-4CE3-B1F7-CB70EB8D5B93}" srcId="{832CE093-0F42-4706-BF90-E4F479AE07EA}" destId="{9334A29F-1898-430B-B728-948A5B603A33}" srcOrd="2" destOrd="0" parTransId="{885A46D2-ED7A-4840-8911-B831850A24AE}" sibTransId="{07623C4C-D608-4758-A5F6-C12EEF6F1D4C}"/>
    <dgm:cxn modelId="{949BD717-2D4F-4A50-8B86-10E2A5D8EAF8}" type="presOf" srcId="{832CE093-0F42-4706-BF90-E4F479AE07EA}" destId="{B1D37EB5-A698-4A1A-902A-37C534DE0AB2}" srcOrd="0" destOrd="0" presId="urn:microsoft.com/office/officeart/2005/8/layout/process4"/>
    <dgm:cxn modelId="{FB2BBCD6-B0FF-4D61-AB6A-43EACB794667}" type="presParOf" srcId="{B1D37EB5-A698-4A1A-902A-37C534DE0AB2}" destId="{F243CFAF-64FA-4D11-BBFB-ABEB6D0D04B2}" srcOrd="0" destOrd="0" presId="urn:microsoft.com/office/officeart/2005/8/layout/process4"/>
    <dgm:cxn modelId="{8869D3E6-BEB6-4F32-8D15-292BB19231D8}" type="presParOf" srcId="{F243CFAF-64FA-4D11-BBFB-ABEB6D0D04B2}" destId="{BE57092B-CB25-4775-B35A-8B3A76D642B0}" srcOrd="0" destOrd="0" presId="urn:microsoft.com/office/officeart/2005/8/layout/process4"/>
    <dgm:cxn modelId="{A5EE37FE-E980-436E-A98E-8034E15D5537}" type="presParOf" srcId="{B1D37EB5-A698-4A1A-902A-37C534DE0AB2}" destId="{856D9285-F54B-4D47-A9EA-42918009CA09}" srcOrd="1" destOrd="0" presId="urn:microsoft.com/office/officeart/2005/8/layout/process4"/>
    <dgm:cxn modelId="{227DA03A-A21D-417B-91B4-CEDBE0CA1BA2}" type="presParOf" srcId="{B1D37EB5-A698-4A1A-902A-37C534DE0AB2}" destId="{19BC86B3-13E6-4A1B-978C-5571A8389972}" srcOrd="2" destOrd="0" presId="urn:microsoft.com/office/officeart/2005/8/layout/process4"/>
    <dgm:cxn modelId="{575DF6CA-EC88-49A0-BE71-AD3BE28543FF}" type="presParOf" srcId="{19BC86B3-13E6-4A1B-978C-5571A8389972}" destId="{14990D33-2F3B-4D07-BE2B-F234B45819FF}" srcOrd="0" destOrd="0" presId="urn:microsoft.com/office/officeart/2005/8/layout/process4"/>
    <dgm:cxn modelId="{B1F7F828-C309-4AA1-A365-FF0AEE81983D}" type="presParOf" srcId="{B1D37EB5-A698-4A1A-902A-37C534DE0AB2}" destId="{2B0F13C7-DC11-4238-B68E-170075EDF71E}" srcOrd="3" destOrd="0" presId="urn:microsoft.com/office/officeart/2005/8/layout/process4"/>
    <dgm:cxn modelId="{D42F5FAC-4604-4DB1-9C9E-90C2E4995161}" type="presParOf" srcId="{B1D37EB5-A698-4A1A-902A-37C534DE0AB2}" destId="{1BE7335A-D65D-46C2-859D-77BC6B5A0099}" srcOrd="4" destOrd="0" presId="urn:microsoft.com/office/officeart/2005/8/layout/process4"/>
    <dgm:cxn modelId="{FD34E8F0-C164-4E23-8C3E-5AD8952014CB}" type="presParOf" srcId="{1BE7335A-D65D-46C2-859D-77BC6B5A0099}" destId="{7116568A-1AEC-48E1-8D0F-E0F032A5F33A}" srcOrd="0" destOrd="0" presId="urn:microsoft.com/office/officeart/2005/8/layout/process4"/>
    <dgm:cxn modelId="{835FD5A3-6F3E-411C-AD41-AD6ABF08B3CF}" type="presParOf" srcId="{B1D37EB5-A698-4A1A-902A-37C534DE0AB2}" destId="{94932072-1B8C-4303-A0DF-244FE8685FBB}" srcOrd="5" destOrd="0" presId="urn:microsoft.com/office/officeart/2005/8/layout/process4"/>
    <dgm:cxn modelId="{5A2AD3A3-35D1-43C9-838F-0C547EDB630E}" type="presParOf" srcId="{B1D37EB5-A698-4A1A-902A-37C534DE0AB2}" destId="{BBD46EC9-F075-4CB3-A1D9-42543A8B1B67}" srcOrd="6" destOrd="0" presId="urn:microsoft.com/office/officeart/2005/8/layout/process4"/>
    <dgm:cxn modelId="{15772ADD-9087-4C5C-AFF4-4E9CD383F937}" type="presParOf" srcId="{BBD46EC9-F075-4CB3-A1D9-42543A8B1B67}" destId="{DF58701B-6E59-43D9-ABCC-71CA991BB9EF}" srcOrd="0" destOrd="0" presId="urn:microsoft.com/office/officeart/2005/8/layout/process4"/>
    <dgm:cxn modelId="{95711A1C-2400-461C-B0EE-6891B6DF835F}" type="presParOf" srcId="{B1D37EB5-A698-4A1A-902A-37C534DE0AB2}" destId="{A080CDF5-9B3D-4E10-93D7-96D0F8959605}" srcOrd="7" destOrd="0" presId="urn:microsoft.com/office/officeart/2005/8/layout/process4"/>
    <dgm:cxn modelId="{9C3CE22E-73D2-4378-A197-39843FA7EA8B}" type="presParOf" srcId="{B1D37EB5-A698-4A1A-902A-37C534DE0AB2}" destId="{9AD5BB8D-AEC7-4188-A18D-B85973C0DB50}" srcOrd="8" destOrd="0" presId="urn:microsoft.com/office/officeart/2005/8/layout/process4"/>
    <dgm:cxn modelId="{85949EB6-EA2B-4EC5-BE18-60E0F2C87FF5}" type="presParOf" srcId="{9AD5BB8D-AEC7-4188-A18D-B85973C0DB50}" destId="{08060E81-95D3-4475-8E87-43380E1ECD8B}" srcOrd="0" destOrd="0" presId="urn:microsoft.com/office/officeart/2005/8/layout/process4"/>
    <dgm:cxn modelId="{FF25CB13-661E-4A10-BD5B-89FD7B169BB3}" type="presParOf" srcId="{9AD5BB8D-AEC7-4188-A18D-B85973C0DB50}" destId="{4DEF66FB-C531-4260-8F29-766CB7953EF7}" srcOrd="1" destOrd="0" presId="urn:microsoft.com/office/officeart/2005/8/layout/process4"/>
    <dgm:cxn modelId="{36013109-D741-4065-9C05-DFDD6720A19C}" type="presParOf" srcId="{9AD5BB8D-AEC7-4188-A18D-B85973C0DB50}" destId="{88EC7F33-0C4A-4934-94B3-EC7ECEF3A666}" srcOrd="2" destOrd="0" presId="urn:microsoft.com/office/officeart/2005/8/layout/process4"/>
    <dgm:cxn modelId="{66B87207-81D5-4E32-926F-D411DDC60BC6}" type="presParOf" srcId="{88EC7F33-0C4A-4934-94B3-EC7ECEF3A666}" destId="{B78CB124-E6A5-4651-A573-401E4CEEE0A6}" srcOrd="0" destOrd="0" presId="urn:microsoft.com/office/officeart/2005/8/layout/process4"/>
  </dgm:cxnLst>
  <dgm:bg/>
  <dgm:whole/>
</dgm:dataModel>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111299-98C6-46CD-94B0-9CB6D911E8D7}" type="datetimeFigureOut">
              <a:rPr lang="en-US" smtClean="0"/>
              <a:pPr/>
              <a:t>12/13/2017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872521-1EA3-4967-9689-5FF2790467D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12/13/2017</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a:p>
        </p:txBody>
      </p:sp>
    </p:spTree>
  </p:cSld>
  <p:clrMapOvr>
    <a:masterClrMapping/>
  </p:clrMapOvr>
  <p:transition spd="med">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12/13/2017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transition spd="med">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12/13/2017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transition spd="med">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12/13/2017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spd="med">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12/13/2017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12/13/2017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12/13/2017</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spd="med">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12/13/2017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12/13/2017</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transition spd="med">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8BD707-D9CF-40AE-B4C6-C98DA3205C09}" type="datetimeFigureOut">
              <a:rPr lang="en-US" smtClean="0"/>
              <a:pPr/>
              <a:t>12/13/2017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spd="med">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12/13/2017</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12/13/2017</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cut/>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databulls.in/" TargetMode="Externa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6.gif"/><Relationship Id="rId7"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838200"/>
            <a:ext cx="7851648" cy="1600200"/>
          </a:xfrm>
          <a:solidFill>
            <a:srgbClr val="92D050"/>
          </a:solidFill>
        </p:spPr>
        <p:style>
          <a:lnRef idx="1">
            <a:schemeClr val="accent3"/>
          </a:lnRef>
          <a:fillRef idx="3">
            <a:schemeClr val="accent3"/>
          </a:fillRef>
          <a:effectRef idx="2">
            <a:schemeClr val="accent3"/>
          </a:effectRef>
          <a:fontRef idx="minor">
            <a:schemeClr val="lt1"/>
          </a:fontRef>
        </p:style>
        <p:txBody>
          <a:bodyPr>
            <a:noAutofit/>
          </a:bodyPr>
          <a:lstStyle/>
          <a:p>
            <a:r>
              <a:rPr lang="en-US" sz="6600" dirty="0" err="1" smtClean="0"/>
              <a:t>BigData</a:t>
            </a:r>
            <a:r>
              <a:rPr lang="en-US" sz="6600" dirty="0" smtClean="0"/>
              <a:t> – </a:t>
            </a:r>
            <a:r>
              <a:rPr lang="en-US" sz="6600" dirty="0" err="1" smtClean="0"/>
              <a:t>Hadoop</a:t>
            </a:r>
            <a:r>
              <a:rPr lang="en-US" sz="6600" dirty="0" smtClean="0"/>
              <a:t> </a:t>
            </a:r>
            <a:endParaRPr lang="en-US" sz="6600" dirty="0"/>
          </a:p>
        </p:txBody>
      </p:sp>
      <p:sp>
        <p:nvSpPr>
          <p:cNvPr id="3" name="Subtitle 2"/>
          <p:cNvSpPr>
            <a:spLocks noGrp="1"/>
          </p:cNvSpPr>
          <p:nvPr>
            <p:ph type="subTitle" idx="1"/>
          </p:nvPr>
        </p:nvSpPr>
        <p:spPr>
          <a:xfrm>
            <a:off x="0" y="5638800"/>
            <a:ext cx="9144000" cy="1219200"/>
          </a:xfrm>
          <a:solidFill>
            <a:schemeClr val="bg2">
              <a:lumMod val="50000"/>
            </a:schemeClr>
          </a:solidFill>
        </p:spPr>
        <p:txBody>
          <a:bodyPr>
            <a:normAutofit/>
          </a:bodyPr>
          <a:lstStyle/>
          <a:p>
            <a:r>
              <a:rPr lang="en-US" sz="6000" b="1" dirty="0" smtClean="0">
                <a:solidFill>
                  <a:srgbClr val="FFFF00"/>
                </a:solidFill>
                <a:effectLst>
                  <a:outerShdw blurRad="38100" dist="38100" dir="2700000" algn="tl">
                    <a:srgbClr val="000000">
                      <a:alpha val="43137"/>
                    </a:srgbClr>
                  </a:outerShdw>
                </a:effectLst>
                <a:hlinkClick r:id="rId2"/>
              </a:rPr>
              <a:t>Manish Singh.</a:t>
            </a:r>
            <a:endParaRPr lang="en-US" sz="6000" b="1" dirty="0" smtClean="0">
              <a:solidFill>
                <a:srgbClr val="FFFF00"/>
              </a:solidFill>
              <a:effectLst>
                <a:outerShdw blurRad="38100" dist="38100" dir="2700000" algn="tl">
                  <a:srgbClr val="000000">
                    <a:alpha val="43137"/>
                  </a:srgbClr>
                </a:outerShdw>
              </a:effectLst>
            </a:endParaRPr>
          </a:p>
          <a:p>
            <a:endParaRPr lang="en-US" sz="6000" b="1" dirty="0">
              <a:solidFill>
                <a:srgbClr val="FFFF00"/>
              </a:solidFill>
              <a:effectLst>
                <a:outerShdw blurRad="38100" dist="38100" dir="2700000" algn="tl">
                  <a:srgbClr val="000000">
                    <a:alpha val="43137"/>
                  </a:srgbClr>
                </a:outerShdw>
              </a:effectLst>
            </a:endParaRPr>
          </a:p>
        </p:txBody>
      </p:sp>
      <p:pic>
        <p:nvPicPr>
          <p:cNvPr id="16386" name="Picture 2" descr="Image result for hadoop"/>
          <p:cNvPicPr>
            <a:picLocks noChangeAspect="1" noChangeArrowheads="1"/>
          </p:cNvPicPr>
          <p:nvPr/>
        </p:nvPicPr>
        <p:blipFill>
          <a:blip r:embed="rId3"/>
          <a:srcRect/>
          <a:stretch>
            <a:fillRect/>
          </a:stretch>
        </p:blipFill>
        <p:spPr bwMode="auto">
          <a:xfrm>
            <a:off x="2971800" y="2667000"/>
            <a:ext cx="3000375" cy="2895600"/>
          </a:xfrm>
          <a:prstGeom prst="rect">
            <a:avLst/>
          </a:prstGeom>
          <a:noFill/>
        </p:spPr>
      </p:pic>
      <p:pic>
        <p:nvPicPr>
          <p:cNvPr id="5" name="Picture 2" descr="Image result for hadoop like a new born"/>
          <p:cNvPicPr>
            <a:picLocks noChangeAspect="1" noChangeArrowheads="1"/>
          </p:cNvPicPr>
          <p:nvPr/>
        </p:nvPicPr>
        <p:blipFill>
          <a:blip r:embed="rId4"/>
          <a:srcRect/>
          <a:stretch>
            <a:fillRect/>
          </a:stretch>
        </p:blipFill>
        <p:spPr bwMode="auto">
          <a:xfrm>
            <a:off x="152400" y="2667000"/>
            <a:ext cx="2762250" cy="2895600"/>
          </a:xfrm>
          <a:prstGeom prst="rect">
            <a:avLst/>
          </a:prstGeom>
          <a:noFill/>
        </p:spPr>
      </p:pic>
      <p:pic>
        <p:nvPicPr>
          <p:cNvPr id="6" name="Picture 4" descr="Image result for hadoop like a new born"/>
          <p:cNvPicPr>
            <a:picLocks noChangeAspect="1" noChangeArrowheads="1"/>
          </p:cNvPicPr>
          <p:nvPr/>
        </p:nvPicPr>
        <p:blipFill>
          <a:blip r:embed="rId5"/>
          <a:srcRect/>
          <a:stretch>
            <a:fillRect/>
          </a:stretch>
        </p:blipFill>
        <p:spPr bwMode="auto">
          <a:xfrm>
            <a:off x="6172200" y="2667000"/>
            <a:ext cx="2762250" cy="2895600"/>
          </a:xfrm>
          <a:prstGeom prst="rect">
            <a:avLst/>
          </a:prstGeom>
          <a:noFill/>
        </p:spPr>
      </p:pic>
    </p:spTree>
  </p:cSld>
  <p:clrMapOvr>
    <a:masterClrMapping/>
  </p:clrMapOvr>
  <p:transition spd="med">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50" y="244158"/>
            <a:ext cx="8486133" cy="1339850"/>
          </a:xfrm>
        </p:spPr>
        <p:txBody>
          <a:bodyPr/>
          <a:lstStyle/>
          <a:p>
            <a:r>
              <a:rPr lang="en-US" dirty="0" smtClean="0"/>
              <a:t>Theme of this Course</a:t>
            </a:r>
            <a:endParaRPr lang="en-US" dirty="0"/>
          </a:p>
        </p:txBody>
      </p:sp>
      <p:sp>
        <p:nvSpPr>
          <p:cNvPr id="3" name="Content Placeholder 2"/>
          <p:cNvSpPr>
            <a:spLocks noGrp="1"/>
          </p:cNvSpPr>
          <p:nvPr>
            <p:ph idx="1"/>
          </p:nvPr>
        </p:nvSpPr>
        <p:spPr>
          <a:xfrm>
            <a:off x="642875" y="3841925"/>
            <a:ext cx="4812496" cy="594777"/>
          </a:xfrm>
        </p:spPr>
        <p:txBody>
          <a:bodyPr>
            <a:normAutofit fontScale="85000" lnSpcReduction="10000"/>
          </a:bodyPr>
          <a:lstStyle/>
          <a:p>
            <a:pPr marL="0" indent="0">
              <a:buNone/>
            </a:pPr>
            <a:r>
              <a:rPr lang="en-US" sz="2800" b="1" i="1" dirty="0" smtClean="0">
                <a:solidFill>
                  <a:srgbClr val="0000FF"/>
                </a:solidFill>
              </a:rPr>
              <a:t>Large-Scale Data Management</a:t>
            </a:r>
          </a:p>
          <a:p>
            <a:endParaRPr lang="en-US" dirty="0"/>
          </a:p>
        </p:txBody>
      </p:sp>
      <p:pic>
        <p:nvPicPr>
          <p:cNvPr id="4" name="Picture 3"/>
          <p:cNvPicPr>
            <a:picLocks noChangeAspect="1"/>
          </p:cNvPicPr>
          <p:nvPr/>
        </p:nvPicPr>
        <p:blipFill>
          <a:blip r:embed="rId2"/>
          <a:stretch>
            <a:fillRect/>
          </a:stretch>
        </p:blipFill>
        <p:spPr>
          <a:xfrm>
            <a:off x="3054699" y="1823825"/>
            <a:ext cx="3360169" cy="1857352"/>
          </a:xfrm>
          <a:prstGeom prst="rect">
            <a:avLst/>
          </a:prstGeom>
        </p:spPr>
      </p:pic>
      <p:sp>
        <p:nvSpPr>
          <p:cNvPr id="5" name="Content Placeholder 2"/>
          <p:cNvSpPr txBox="1">
            <a:spLocks/>
          </p:cNvSpPr>
          <p:nvPr/>
        </p:nvSpPr>
        <p:spPr>
          <a:xfrm>
            <a:off x="5192989" y="4275952"/>
            <a:ext cx="3304452" cy="594777"/>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a:buFont typeface="Arial" pitchFamily="34" charset="0"/>
              <a:buNone/>
            </a:pPr>
            <a:r>
              <a:rPr lang="en-US" sz="2800" b="1" i="1" dirty="0" smtClean="0">
                <a:solidFill>
                  <a:srgbClr val="800000"/>
                </a:solidFill>
              </a:rPr>
              <a:t>Big Data Analytics</a:t>
            </a:r>
          </a:p>
        </p:txBody>
      </p:sp>
      <p:sp>
        <p:nvSpPr>
          <p:cNvPr id="6" name="Content Placeholder 2"/>
          <p:cNvSpPr txBox="1">
            <a:spLocks/>
          </p:cNvSpPr>
          <p:nvPr/>
        </p:nvSpPr>
        <p:spPr>
          <a:xfrm>
            <a:off x="1739681" y="4753334"/>
            <a:ext cx="4550114" cy="594777"/>
          </a:xfrm>
          <a:prstGeom prst="rect">
            <a:avLst/>
          </a:prstGeom>
        </p:spPr>
        <p:txBody>
          <a:bodyPr vert="horz" lIns="91440" tIns="45720" rIns="91440" bIns="45720" rtlCol="0">
            <a:normAutofit fontScale="92500"/>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a:buFont typeface="Arial" pitchFamily="34" charset="0"/>
              <a:buNone/>
            </a:pPr>
            <a:r>
              <a:rPr lang="en-US" sz="2800" b="1" i="1" dirty="0" smtClean="0">
                <a:solidFill>
                  <a:srgbClr val="008000"/>
                </a:solidFill>
              </a:rPr>
              <a:t>Data Science and Analytics</a:t>
            </a:r>
          </a:p>
        </p:txBody>
      </p:sp>
      <p:sp>
        <p:nvSpPr>
          <p:cNvPr id="7" name="TextBox 6"/>
          <p:cNvSpPr txBox="1"/>
          <p:nvPr/>
        </p:nvSpPr>
        <p:spPr>
          <a:xfrm>
            <a:off x="562489" y="5484861"/>
            <a:ext cx="7854566" cy="707886"/>
          </a:xfrm>
          <a:prstGeom prst="rect">
            <a:avLst/>
          </a:prstGeom>
          <a:noFill/>
        </p:spPr>
        <p:txBody>
          <a:bodyPr wrap="square" rtlCol="0">
            <a:spAutoFit/>
          </a:bodyPr>
          <a:lstStyle/>
          <a:p>
            <a:pPr marL="342900" indent="-342900">
              <a:buFont typeface="Arial"/>
              <a:buChar char="•"/>
            </a:pPr>
            <a:r>
              <a:rPr lang="en-US" sz="2000" dirty="0" smtClean="0"/>
              <a:t>How to manage very large amounts of data and extract value and knowledge from them</a:t>
            </a:r>
            <a:endParaRPr lang="en-US" sz="2000" dirty="0"/>
          </a:p>
        </p:txBody>
      </p:sp>
      <p:sp>
        <p:nvSpPr>
          <p:cNvPr id="8" name="Slide Number Placeholder 7"/>
          <p:cNvSpPr>
            <a:spLocks noGrp="1"/>
          </p:cNvSpPr>
          <p:nvPr>
            <p:ph type="sldNum" sz="quarter" idx="12"/>
          </p:nvPr>
        </p:nvSpPr>
        <p:spPr/>
        <p:txBody>
          <a:bodyPr/>
          <a:lstStyle/>
          <a:p>
            <a:fld id="{EBFB1032-EA64-7144-B003-9BCC9D94B503}" type="slidenum">
              <a:rPr lang="en-US" smtClean="0"/>
              <a:pPr/>
              <a:t>10</a:t>
            </a:fld>
            <a:endParaRPr lang="en-US" dirty="0"/>
          </a:p>
        </p:txBody>
      </p:sp>
    </p:spTree>
    <p:extLst>
      <p:ext uri="{BB962C8B-B14F-4D97-AF65-F5344CB8AC3E}">
        <p14:creationId xmlns="" xmlns:p14="http://schemas.microsoft.com/office/powerpoint/2010/main" val="1800371251"/>
      </p:ext>
    </p:extLst>
  </p:cSld>
  <p:clrMapOvr>
    <a:masterClrMapping/>
  </p:clrMapOvr>
  <p:transition spd="med" advClick="0" advTm="1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additive="base">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wipe(down)">
                                      <p:cBhvr>
                                        <p:cTn id="3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allAtOnce"/>
      <p:bldP spid="6" grpId="0" build="allAtOnce"/>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524000"/>
            <a:ext cx="3733800" cy="4483291"/>
          </a:xfrm>
        </p:spPr>
        <p:txBody>
          <a:bodyPr>
            <a:normAutofit lnSpcReduction="10000"/>
          </a:bodyPr>
          <a:lstStyle/>
          <a:p>
            <a:r>
              <a:rPr lang="en-US" dirty="0" err="1" smtClean="0"/>
              <a:t>Facebook</a:t>
            </a:r>
            <a:r>
              <a:rPr lang="en-US" dirty="0" smtClean="0"/>
              <a:t> : has 40 PB of data and captures 100 TB / day</a:t>
            </a:r>
          </a:p>
          <a:p>
            <a:r>
              <a:rPr lang="en-US" dirty="0" smtClean="0"/>
              <a:t>Yahoo : 60 PB of data</a:t>
            </a:r>
          </a:p>
          <a:p>
            <a:r>
              <a:rPr lang="en-US" dirty="0" smtClean="0"/>
              <a:t>Twitter : 8 TB / day</a:t>
            </a:r>
          </a:p>
          <a:p>
            <a:r>
              <a:rPr lang="en-US" dirty="0" smtClean="0"/>
              <a:t>EBay : 40 PB of data, captures 50 TB / day</a:t>
            </a:r>
            <a:endParaRPr lang="en-US" dirty="0"/>
          </a:p>
        </p:txBody>
      </p:sp>
      <p:sp>
        <p:nvSpPr>
          <p:cNvPr id="3" name="Title 2"/>
          <p:cNvSpPr>
            <a:spLocks noGrp="1"/>
          </p:cNvSpPr>
          <p:nvPr>
            <p:ph type="title"/>
          </p:nvPr>
        </p:nvSpPr>
        <p:spPr/>
        <p:txBody>
          <a:bodyPr>
            <a:normAutofit fontScale="90000"/>
          </a:bodyPr>
          <a:lstStyle/>
          <a:p>
            <a:r>
              <a:rPr lang="en-US" dirty="0" smtClean="0"/>
              <a:t>Examples of Big Data in the Real world</a:t>
            </a:r>
            <a:endParaRPr lang="en-US" dirty="0"/>
          </a:p>
        </p:txBody>
      </p:sp>
      <p:pic>
        <p:nvPicPr>
          <p:cNvPr id="3074" name="Picture 2"/>
          <p:cNvPicPr>
            <a:picLocks noChangeAspect="1" noChangeArrowheads="1"/>
          </p:cNvPicPr>
          <p:nvPr/>
        </p:nvPicPr>
        <p:blipFill>
          <a:blip r:embed="rId2"/>
          <a:srcRect/>
          <a:stretch>
            <a:fillRect/>
          </a:stretch>
        </p:blipFill>
        <p:spPr bwMode="auto">
          <a:xfrm>
            <a:off x="3738562" y="990600"/>
            <a:ext cx="5405438" cy="5410200"/>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20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2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Who’s Generating Big Data</a:t>
            </a:r>
            <a:endParaRPr lang="en-US" dirty="0"/>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cstate="print"/>
            <a:stretch>
              <a:fillRect/>
            </a:stretch>
          </p:blipFill>
          <p:spPr>
            <a:xfrm>
              <a:off x="4641644" y="1868931"/>
              <a:ext cx="994591" cy="671289"/>
            </a:xfrm>
            <a:prstGeom prst="rect">
              <a:avLst/>
            </a:prstGeom>
          </p:spPr>
        </p:pic>
        <p:pic>
          <p:nvPicPr>
            <p:cNvPr id="6" name="Picture 5"/>
            <p:cNvPicPr>
              <a:picLocks noChangeAspect="1"/>
            </p:cNvPicPr>
            <p:nvPr/>
          </p:nvPicPr>
          <p:blipFill>
            <a:blip r:embed="rId4" cstate="print"/>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cstate="print"/>
            <a:stretch>
              <a:fillRect/>
            </a:stretch>
          </p:blipFill>
          <p:spPr>
            <a:xfrm>
              <a:off x="3047431" y="1677257"/>
              <a:ext cx="691475" cy="968065"/>
            </a:xfrm>
            <a:prstGeom prst="rect">
              <a:avLst/>
            </a:prstGeom>
          </p:spPr>
        </p:pic>
        <p:pic>
          <p:nvPicPr>
            <p:cNvPr id="12" name="Picture 11"/>
            <p:cNvPicPr>
              <a:picLocks noChangeAspect="1"/>
            </p:cNvPicPr>
            <p:nvPr/>
          </p:nvPicPr>
          <p:blipFill>
            <a:blip r:embed="rId7" cstate="print"/>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cstate="print"/>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cstate="print"/>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cstate="print"/>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pPr/>
              <a:t>12</a:t>
            </a:fld>
            <a:endParaRPr lang="en-US" dirty="0"/>
          </a:p>
        </p:txBody>
      </p:sp>
    </p:spTree>
    <p:extLst>
      <p:ext uri="{BB962C8B-B14F-4D97-AF65-F5344CB8AC3E}">
        <p14:creationId xmlns="" xmlns:p14="http://schemas.microsoft.com/office/powerpoint/2010/main" val="3793499315"/>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567765" y="1801236"/>
            <a:ext cx="8144480" cy="691503"/>
          </a:xfrm>
        </p:spPr>
        <p:txBody>
          <a:bodyPr>
            <a:normAutofit fontScale="85000" lnSpcReduction="20000"/>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pPr/>
              <a:t>13</a:t>
            </a:fld>
            <a:endParaRPr lang="en-US" dirty="0"/>
          </a:p>
        </p:txBody>
      </p:sp>
    </p:spTree>
    <p:extLst>
      <p:ext uri="{BB962C8B-B14F-4D97-AF65-F5344CB8AC3E}">
        <p14:creationId xmlns="" xmlns:p14="http://schemas.microsoft.com/office/powerpoint/2010/main" val="195176399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pPr/>
              <a:t>14</a:t>
            </a:fld>
            <a:endParaRPr lang="en-US" dirty="0"/>
          </a:p>
        </p:txBody>
      </p:sp>
    </p:spTree>
    <p:extLst>
      <p:ext uri="{BB962C8B-B14F-4D97-AF65-F5344CB8AC3E}">
        <p14:creationId xmlns="" xmlns:p14="http://schemas.microsoft.com/office/powerpoint/2010/main" val="1047810849"/>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Value of Big Data Analytics</a:t>
            </a:r>
            <a:endParaRPr lang="en-US" dirty="0"/>
          </a:p>
        </p:txBody>
      </p:sp>
      <p:sp>
        <p:nvSpPr>
          <p:cNvPr id="3" name="Content Placeholder 2"/>
          <p:cNvSpPr>
            <a:spLocks noGrp="1"/>
          </p:cNvSpPr>
          <p:nvPr>
            <p:ph idx="1"/>
          </p:nvPr>
        </p:nvSpPr>
        <p:spPr>
          <a:xfrm>
            <a:off x="312931" y="1870673"/>
            <a:ext cx="4398184" cy="4110022"/>
          </a:xfrm>
        </p:spPr>
        <p:txBody>
          <a:bodyPr>
            <a:noAutofit/>
          </a:bodyPr>
          <a:lstStyle/>
          <a:p>
            <a:r>
              <a:rPr lang="en-US" sz="2000" dirty="0"/>
              <a:t>Big data is more real-time in nature than traditional DW </a:t>
            </a:r>
            <a:r>
              <a:rPr lang="en-US" sz="2000" dirty="0" smtClean="0"/>
              <a:t>applications</a:t>
            </a:r>
            <a:endParaRPr lang="en-US" sz="2000" dirty="0"/>
          </a:p>
          <a:p>
            <a:r>
              <a:rPr lang="en-US" sz="2000" dirty="0"/>
              <a:t>Traditional DW architectures (e.g. </a:t>
            </a:r>
            <a:r>
              <a:rPr lang="en-US" sz="2000" dirty="0" err="1"/>
              <a:t>Exadata</a:t>
            </a:r>
            <a:r>
              <a:rPr lang="en-US" sz="2000" dirty="0"/>
              <a:t>, Teradata) are not well-suited for big data </a:t>
            </a:r>
            <a:r>
              <a:rPr lang="en-US" sz="2000" dirty="0" smtClean="0"/>
              <a:t>apps</a:t>
            </a:r>
            <a:endParaRPr lang="en-US" sz="2000" dirty="0"/>
          </a:p>
          <a:p>
            <a:r>
              <a:rPr lang="en-US" sz="2000" dirty="0"/>
              <a:t>Shared nothing, massively parallel processing, scale out architectures are well-suited for big data </a:t>
            </a:r>
            <a:r>
              <a:rPr lang="en-US" sz="2000" dirty="0" smtClean="0"/>
              <a:t>apps</a:t>
            </a:r>
            <a:endParaRPr lang="en-US" sz="2000" dirty="0"/>
          </a:p>
        </p:txBody>
      </p:sp>
      <p:pic>
        <p:nvPicPr>
          <p:cNvPr id="5" name="Picture 4" descr="Screen shot 2013-01-13 at 9.45.03 P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820358" y="1802401"/>
            <a:ext cx="3851882" cy="2812838"/>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EBFB1032-EA64-7144-B003-9BCC9D94B503}" type="slidenum">
              <a:rPr lang="en-US" smtClean="0"/>
              <a:pPr/>
              <a:t>15</a:t>
            </a:fld>
            <a:endParaRPr lang="en-US" dirty="0"/>
          </a:p>
        </p:txBody>
      </p:sp>
    </p:spTree>
    <p:extLst>
      <p:ext uri="{BB962C8B-B14F-4D97-AF65-F5344CB8AC3E}">
        <p14:creationId xmlns="" xmlns:p14="http://schemas.microsoft.com/office/powerpoint/2010/main" val="1905579295"/>
      </p:ext>
    </p:extLst>
  </p:cSld>
  <p:clrMapOvr>
    <a:masterClrMapping/>
  </p:clrMapOvr>
  <p:transition spd="med">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Challenges in Handling Big Data</a:t>
            </a:r>
            <a:endParaRPr lang="en-US" sz="4000" dirty="0"/>
          </a:p>
        </p:txBody>
      </p:sp>
      <p:pic>
        <p:nvPicPr>
          <p:cNvPr id="4" name="Picture 3"/>
          <p:cNvPicPr>
            <a:picLocks noChangeAspect="1"/>
          </p:cNvPicPr>
          <p:nvPr/>
        </p:nvPicPr>
        <p:blipFill>
          <a:blip r:embed="rId2"/>
          <a:stretch>
            <a:fillRect/>
          </a:stretch>
        </p:blipFill>
        <p:spPr>
          <a:xfrm>
            <a:off x="1339286" y="1792399"/>
            <a:ext cx="6803221" cy="2528350"/>
          </a:xfrm>
          <a:prstGeom prst="rect">
            <a:avLst/>
          </a:prstGeom>
        </p:spPr>
      </p:pic>
      <p:sp>
        <p:nvSpPr>
          <p:cNvPr id="5" name="Content Placeholder 3"/>
          <p:cNvSpPr>
            <a:spLocks noGrp="1"/>
          </p:cNvSpPr>
          <p:nvPr>
            <p:ph idx="1"/>
          </p:nvPr>
        </p:nvSpPr>
        <p:spPr>
          <a:xfrm>
            <a:off x="520287" y="4531379"/>
            <a:ext cx="7345363" cy="1652988"/>
          </a:xfrm>
        </p:spPr>
        <p:txBody>
          <a:bodyPr>
            <a:normAutofit fontScale="85000" lnSpcReduction="20000"/>
          </a:bodyPr>
          <a:lstStyle/>
          <a:p>
            <a:r>
              <a:rPr lang="en-US" b="1" dirty="0" smtClean="0">
                <a:solidFill>
                  <a:srgbClr val="800000"/>
                </a:solidFill>
              </a:rPr>
              <a:t>The Bottleneck is in technology</a:t>
            </a:r>
          </a:p>
          <a:p>
            <a:pPr lvl="1"/>
            <a:r>
              <a:rPr lang="en-US" dirty="0" smtClean="0"/>
              <a:t>New architecture, algorithms, techniques are needed</a:t>
            </a:r>
          </a:p>
          <a:p>
            <a:r>
              <a:rPr lang="en-US" b="1" dirty="0" smtClean="0">
                <a:solidFill>
                  <a:srgbClr val="800000"/>
                </a:solidFill>
              </a:rPr>
              <a:t>Also in technical skills</a:t>
            </a:r>
          </a:p>
          <a:p>
            <a:pPr lvl="1"/>
            <a:r>
              <a:rPr lang="en-US" dirty="0" smtClean="0"/>
              <a:t>Experts in using the new technology and dealing with big data </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pPr/>
              <a:t>16</a:t>
            </a:fld>
            <a:endParaRPr lang="en-US" dirty="0"/>
          </a:p>
        </p:txBody>
      </p:sp>
    </p:spTree>
    <p:extLst>
      <p:ext uri="{BB962C8B-B14F-4D97-AF65-F5344CB8AC3E}">
        <p14:creationId xmlns="" xmlns:p14="http://schemas.microsoft.com/office/powerpoint/2010/main" val="1932660738"/>
      </p:ext>
    </p:extLst>
  </p:cSld>
  <p:clrMapOvr>
    <a:masterClrMapping/>
  </p:clrMapOvr>
  <p:transition spd="med">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5" descr="C:\Users\manish\Desktop\1.jpg"/>
          <p:cNvPicPr>
            <a:picLocks noChangeAspect="1" noChangeArrowheads="1"/>
          </p:cNvPicPr>
          <p:nvPr/>
        </p:nvPicPr>
        <p:blipFill>
          <a:blip r:embed="rId2"/>
          <a:srcRect/>
          <a:stretch>
            <a:fillRect/>
          </a:stretch>
        </p:blipFill>
        <p:spPr bwMode="auto">
          <a:xfrm>
            <a:off x="2667000" y="1219200"/>
            <a:ext cx="3100388" cy="3167063"/>
          </a:xfrm>
          <a:prstGeom prst="rect">
            <a:avLst/>
          </a:prstGeom>
          <a:noFill/>
        </p:spPr>
      </p:pic>
      <p:pic>
        <p:nvPicPr>
          <p:cNvPr id="7" name="Picture 29" descr="C:\Users\manish\Desktop\12.jpg"/>
          <p:cNvPicPr>
            <a:picLocks noChangeAspect="1" noChangeArrowheads="1"/>
          </p:cNvPicPr>
          <p:nvPr/>
        </p:nvPicPr>
        <p:blipFill>
          <a:blip r:embed="rId3"/>
          <a:srcRect/>
          <a:stretch>
            <a:fillRect/>
          </a:stretch>
        </p:blipFill>
        <p:spPr bwMode="auto">
          <a:xfrm>
            <a:off x="6629400" y="228600"/>
            <a:ext cx="1704975" cy="1943100"/>
          </a:xfrm>
          <a:prstGeom prst="rect">
            <a:avLst/>
          </a:prstGeom>
          <a:noFill/>
        </p:spPr>
      </p:pic>
      <p:pic>
        <p:nvPicPr>
          <p:cNvPr id="8" name="Picture 31" descr="Image result for web activity icon"/>
          <p:cNvPicPr>
            <a:picLocks noChangeAspect="1" noChangeArrowheads="1"/>
          </p:cNvPicPr>
          <p:nvPr/>
        </p:nvPicPr>
        <p:blipFill>
          <a:blip r:embed="rId4"/>
          <a:srcRect/>
          <a:stretch>
            <a:fillRect/>
          </a:stretch>
        </p:blipFill>
        <p:spPr bwMode="auto">
          <a:xfrm>
            <a:off x="6324600" y="2667000"/>
            <a:ext cx="2552700" cy="1600200"/>
          </a:xfrm>
          <a:prstGeom prst="rect">
            <a:avLst/>
          </a:prstGeom>
          <a:noFill/>
        </p:spPr>
      </p:pic>
      <p:pic>
        <p:nvPicPr>
          <p:cNvPr id="9" name="Picture 35" descr="Image result for transaction"/>
          <p:cNvPicPr>
            <a:picLocks noChangeAspect="1" noChangeArrowheads="1"/>
          </p:cNvPicPr>
          <p:nvPr/>
        </p:nvPicPr>
        <p:blipFill>
          <a:blip r:embed="rId5"/>
          <a:srcRect/>
          <a:stretch>
            <a:fillRect/>
          </a:stretch>
        </p:blipFill>
        <p:spPr bwMode="auto">
          <a:xfrm>
            <a:off x="6248400" y="4648200"/>
            <a:ext cx="2619375" cy="1743076"/>
          </a:xfrm>
          <a:prstGeom prst="rect">
            <a:avLst/>
          </a:prstGeom>
          <a:noFill/>
        </p:spPr>
      </p:pic>
      <p:pic>
        <p:nvPicPr>
          <p:cNvPr id="11" name="Picture 13" descr="Image result for social media icons"/>
          <p:cNvPicPr>
            <a:picLocks noChangeAspect="1" noChangeArrowheads="1"/>
          </p:cNvPicPr>
          <p:nvPr/>
        </p:nvPicPr>
        <p:blipFill>
          <a:blip r:embed="rId6"/>
          <a:srcRect/>
          <a:stretch>
            <a:fillRect/>
          </a:stretch>
        </p:blipFill>
        <p:spPr bwMode="auto">
          <a:xfrm>
            <a:off x="228601" y="2667000"/>
            <a:ext cx="2133600" cy="1543051"/>
          </a:xfrm>
          <a:prstGeom prst="rect">
            <a:avLst/>
          </a:prstGeom>
          <a:noFill/>
        </p:spPr>
      </p:pic>
      <p:pic>
        <p:nvPicPr>
          <p:cNvPr id="12" name="Picture 7" descr="Image result for competitor  pricing icon"/>
          <p:cNvPicPr>
            <a:picLocks noChangeAspect="1" noChangeArrowheads="1"/>
          </p:cNvPicPr>
          <p:nvPr/>
        </p:nvPicPr>
        <p:blipFill>
          <a:blip r:embed="rId7"/>
          <a:srcRect/>
          <a:stretch>
            <a:fillRect/>
          </a:stretch>
        </p:blipFill>
        <p:spPr bwMode="auto">
          <a:xfrm>
            <a:off x="228600" y="228600"/>
            <a:ext cx="2143125" cy="2143125"/>
          </a:xfrm>
          <a:prstGeom prst="rect">
            <a:avLst/>
          </a:prstGeom>
          <a:noFill/>
        </p:spPr>
      </p:pic>
      <p:pic>
        <p:nvPicPr>
          <p:cNvPr id="13" name="Picture 22" descr="C:\Users\manish\Desktop\1.jpg"/>
          <p:cNvPicPr>
            <a:picLocks noChangeAspect="1" noChangeArrowheads="1"/>
          </p:cNvPicPr>
          <p:nvPr/>
        </p:nvPicPr>
        <p:blipFill>
          <a:blip r:embed="rId8"/>
          <a:srcRect/>
          <a:stretch>
            <a:fillRect/>
          </a:stretch>
        </p:blipFill>
        <p:spPr bwMode="auto">
          <a:xfrm>
            <a:off x="228600" y="4419600"/>
            <a:ext cx="2057400" cy="1743075"/>
          </a:xfrm>
          <a:prstGeom prst="rect">
            <a:avLst/>
          </a:prstGeom>
          <a:noFill/>
        </p:spPr>
      </p:pic>
      <p:pic>
        <p:nvPicPr>
          <p:cNvPr id="14" name="Picture 24" descr="Image result for optimal Price"/>
          <p:cNvPicPr>
            <a:picLocks noChangeAspect="1" noChangeArrowheads="1"/>
          </p:cNvPicPr>
          <p:nvPr/>
        </p:nvPicPr>
        <p:blipFill>
          <a:blip r:embed="rId9"/>
          <a:srcRect/>
          <a:stretch>
            <a:fillRect/>
          </a:stretch>
        </p:blipFill>
        <p:spPr bwMode="auto">
          <a:xfrm>
            <a:off x="2667000" y="4495800"/>
            <a:ext cx="3048000" cy="1657351"/>
          </a:xfrm>
          <a:prstGeom prst="rect">
            <a:avLst/>
          </a:prstGeom>
          <a:noFill/>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FFC000"/>
                </a:solidFill>
              </a:rPr>
              <a:t>Data Statistics : Total activity</a:t>
            </a:r>
            <a:endParaRPr lang="en-US" dirty="0">
              <a:solidFill>
                <a:srgbClr val="FFC000"/>
              </a:solidFill>
            </a:endParaRPr>
          </a:p>
        </p:txBody>
      </p:sp>
      <p:sp>
        <p:nvSpPr>
          <p:cNvPr id="4" name="Content Placeholder 3"/>
          <p:cNvSpPr>
            <a:spLocks noGrp="1"/>
          </p:cNvSpPr>
          <p:nvPr>
            <p:ph idx="1"/>
          </p:nvPr>
        </p:nvSpPr>
        <p:spPr>
          <a:xfrm>
            <a:off x="457200" y="1481328"/>
            <a:ext cx="4114800" cy="4525963"/>
          </a:xfrm>
        </p:spPr>
        <p:txBody>
          <a:bodyPr/>
          <a:lstStyle/>
          <a:p>
            <a:r>
              <a:rPr lang="en-US" dirty="0" smtClean="0"/>
              <a:t>IDC estimates the total volume of data is 4.4 zeta Bytes in 2013.</a:t>
            </a:r>
          </a:p>
          <a:p>
            <a:r>
              <a:rPr lang="en-US" dirty="0" smtClean="0"/>
              <a:t>By 2020 this value will reach to 44 ZETTA BYTES</a:t>
            </a:r>
          </a:p>
        </p:txBody>
      </p:sp>
      <p:graphicFrame>
        <p:nvGraphicFramePr>
          <p:cNvPr id="6" name="Diagram 5"/>
          <p:cNvGraphicFramePr/>
          <p:nvPr/>
        </p:nvGraphicFramePr>
        <p:xfrm>
          <a:off x="4724400" y="2133600"/>
          <a:ext cx="2667000"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dgm id="{4DEF66FB-C531-4260-8F29-766CB7953EF7}"/>
                                            </p:graphicEl>
                                          </p:spTgt>
                                        </p:tgtEl>
                                        <p:attrNameLst>
                                          <p:attrName>style.visibility</p:attrName>
                                        </p:attrNameLst>
                                      </p:cBhvr>
                                      <p:to>
                                        <p:strVal val="visible"/>
                                      </p:to>
                                    </p:set>
                                    <p:animEffect transition="in" filter="wipe(down)">
                                      <p:cBhvr>
                                        <p:cTn id="7" dur="500"/>
                                        <p:tgtEl>
                                          <p:spTgt spid="6">
                                            <p:graphicEl>
                                              <a:dgm id="{4DEF66FB-C531-4260-8F29-766CB7953E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dgm id="{B78CB124-E6A5-4651-A573-401E4CEEE0A6}"/>
                                            </p:graphicEl>
                                          </p:spTgt>
                                        </p:tgtEl>
                                        <p:attrNameLst>
                                          <p:attrName>style.visibility</p:attrName>
                                        </p:attrNameLst>
                                      </p:cBhvr>
                                      <p:to>
                                        <p:strVal val="visible"/>
                                      </p:to>
                                    </p:set>
                                    <p:animEffect transition="in" filter="wipe(down)">
                                      <p:cBhvr>
                                        <p:cTn id="12" dur="500"/>
                                        <p:tgtEl>
                                          <p:spTgt spid="6">
                                            <p:graphicEl>
                                              <a:dgm id="{B78CB124-E6A5-4651-A573-401E4CEEE0A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dgm id="{DF58701B-6E59-43D9-ABCC-71CA991BB9EF}"/>
                                            </p:graphicEl>
                                          </p:spTgt>
                                        </p:tgtEl>
                                        <p:attrNameLst>
                                          <p:attrName>style.visibility</p:attrName>
                                        </p:attrNameLst>
                                      </p:cBhvr>
                                      <p:to>
                                        <p:strVal val="visible"/>
                                      </p:to>
                                    </p:set>
                                    <p:animEffect transition="in" filter="wipe(down)">
                                      <p:cBhvr>
                                        <p:cTn id="17" dur="500"/>
                                        <p:tgtEl>
                                          <p:spTgt spid="6">
                                            <p:graphicEl>
                                              <a:dgm id="{DF58701B-6E59-43D9-ABCC-71CA991BB9E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dgm id="{7116568A-1AEC-48E1-8D0F-E0F032A5F33A}"/>
                                            </p:graphicEl>
                                          </p:spTgt>
                                        </p:tgtEl>
                                        <p:attrNameLst>
                                          <p:attrName>style.visibility</p:attrName>
                                        </p:attrNameLst>
                                      </p:cBhvr>
                                      <p:to>
                                        <p:strVal val="visible"/>
                                      </p:to>
                                    </p:set>
                                    <p:animEffect transition="in" filter="wipe(down)">
                                      <p:cBhvr>
                                        <p:cTn id="22" dur="500"/>
                                        <p:tgtEl>
                                          <p:spTgt spid="6">
                                            <p:graphicEl>
                                              <a:dgm id="{7116568A-1AEC-48E1-8D0F-E0F032A5F33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graphicEl>
                                              <a:dgm id="{14990D33-2F3B-4D07-BE2B-F234B45819FF}"/>
                                            </p:graphicEl>
                                          </p:spTgt>
                                        </p:tgtEl>
                                        <p:attrNameLst>
                                          <p:attrName>style.visibility</p:attrName>
                                        </p:attrNameLst>
                                      </p:cBhvr>
                                      <p:to>
                                        <p:strVal val="visible"/>
                                      </p:to>
                                    </p:set>
                                    <p:animEffect transition="in" filter="wipe(down)">
                                      <p:cBhvr>
                                        <p:cTn id="27" dur="500"/>
                                        <p:tgtEl>
                                          <p:spTgt spid="6">
                                            <p:graphicEl>
                                              <a:dgm id="{14990D33-2F3B-4D07-BE2B-F234B45819F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graphicEl>
                                              <a:dgm id="{BE57092B-CB25-4775-B35A-8B3A76D642B0}"/>
                                            </p:graphicEl>
                                          </p:spTgt>
                                        </p:tgtEl>
                                        <p:attrNameLst>
                                          <p:attrName>style.visibility</p:attrName>
                                        </p:attrNameLst>
                                      </p:cBhvr>
                                      <p:to>
                                        <p:strVal val="visible"/>
                                      </p:to>
                                    </p:set>
                                    <p:animEffect transition="in" filter="wipe(down)">
                                      <p:cBhvr>
                                        <p:cTn id="32" dur="500"/>
                                        <p:tgtEl>
                                          <p:spTgt spid="6">
                                            <p:graphicEl>
                                              <a:dgm id="{BE57092B-CB25-4775-B35A-8B3A76D642B0}"/>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20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fade">
                                      <p:cBhvr>
                                        <p:cTn id="42"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6"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New York Stock Exchange generates about 4-5 terabytes of data Per Day.</a:t>
            </a:r>
          </a:p>
          <a:p>
            <a:r>
              <a:rPr lang="en-US" dirty="0" err="1" smtClean="0"/>
              <a:t>Facebook</a:t>
            </a:r>
            <a:r>
              <a:rPr lang="en-US" dirty="0" smtClean="0"/>
              <a:t> hosts more than 240 billion photos, growing at 7 </a:t>
            </a:r>
            <a:r>
              <a:rPr lang="en-US" dirty="0" err="1" smtClean="0"/>
              <a:t>Petabytes</a:t>
            </a:r>
            <a:r>
              <a:rPr lang="en-US" dirty="0" smtClean="0"/>
              <a:t> per Month.</a:t>
            </a:r>
          </a:p>
          <a:p>
            <a:r>
              <a:rPr lang="en-US" dirty="0" smtClean="0"/>
              <a:t>Internet Archive Stores around 18.5 </a:t>
            </a:r>
            <a:r>
              <a:rPr lang="en-US" dirty="0" err="1" smtClean="0"/>
              <a:t>Petabytes</a:t>
            </a:r>
            <a:r>
              <a:rPr lang="en-US" dirty="0" smtClean="0"/>
              <a:t> of Data.</a:t>
            </a:r>
          </a:p>
          <a:p>
            <a:r>
              <a:rPr lang="en-US" dirty="0" smtClean="0"/>
              <a:t>Ancestry.com stores around 10 </a:t>
            </a:r>
            <a:r>
              <a:rPr lang="en-US" dirty="0" err="1" smtClean="0"/>
              <a:t>Petabytes</a:t>
            </a:r>
            <a:r>
              <a:rPr lang="en-US" dirty="0" smtClean="0"/>
              <a:t> of Data.</a:t>
            </a:r>
            <a:endParaRPr lang="en-US" dirty="0"/>
          </a:p>
        </p:txBody>
      </p:sp>
      <p:sp>
        <p:nvSpPr>
          <p:cNvPr id="3" name="Title 2"/>
          <p:cNvSpPr>
            <a:spLocks noGrp="1"/>
          </p:cNvSpPr>
          <p:nvPr>
            <p:ph type="title"/>
          </p:nvPr>
        </p:nvSpPr>
        <p:spPr/>
        <p:txBody>
          <a:bodyPr/>
          <a:lstStyle/>
          <a:p>
            <a:r>
              <a:rPr lang="en-US" dirty="0" smtClean="0"/>
              <a:t>Flood of Data  Comes from :-</a:t>
            </a:r>
            <a:endParaRPr lang="en-US" dirty="0"/>
          </a:p>
        </p:txBody>
      </p:sp>
    </p:spTree>
  </p:cSld>
  <p:clrMapOvr>
    <a:masterClrMapping/>
  </p:clrMapOvr>
  <p:transition spd="med" advClick="0" advTm="2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20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2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a:bodyPr>
          <a:lstStyle/>
          <a:p>
            <a:r>
              <a:rPr lang="en-US" sz="6600" dirty="0" smtClean="0">
                <a:solidFill>
                  <a:schemeClr val="accent6"/>
                </a:solidFill>
              </a:rPr>
              <a:t>What is </a:t>
            </a:r>
            <a:endParaRPr lang="en-US" sz="6600" dirty="0">
              <a:solidFill>
                <a:schemeClr val="accent6"/>
              </a:solidFill>
            </a:endParaRPr>
          </a:p>
        </p:txBody>
      </p:sp>
      <p:pic>
        <p:nvPicPr>
          <p:cNvPr id="1026" name="Picture 2" descr="C:\Users\manish\Desktop\big.jpg"/>
          <p:cNvPicPr>
            <a:picLocks noGrp="1" noChangeAspect="1" noChangeArrowheads="1"/>
          </p:cNvPicPr>
          <p:nvPr>
            <p:ph idx="1"/>
          </p:nvPr>
        </p:nvPicPr>
        <p:blipFill>
          <a:blip r:embed="rId2"/>
          <a:srcRect/>
          <a:stretch>
            <a:fillRect/>
          </a:stretch>
        </p:blipFill>
        <p:spPr bwMode="auto">
          <a:xfrm>
            <a:off x="914400" y="1524000"/>
            <a:ext cx="7391400" cy="3810000"/>
          </a:xfrm>
          <a:prstGeom prst="rect">
            <a:avLst/>
          </a:prstGeom>
          <a:noFill/>
        </p:spPr>
      </p:pic>
      <p:sp>
        <p:nvSpPr>
          <p:cNvPr id="5" name="TextBox 4"/>
          <p:cNvSpPr txBox="1"/>
          <p:nvPr/>
        </p:nvSpPr>
        <p:spPr>
          <a:xfrm>
            <a:off x="7620000" y="5486400"/>
            <a:ext cx="1219200" cy="923330"/>
          </a:xfrm>
          <a:prstGeom prst="rect">
            <a:avLst/>
          </a:prstGeom>
          <a:solidFill>
            <a:srgbClr val="FFFF00"/>
          </a:solidFill>
        </p:spPr>
        <p:txBody>
          <a:bodyPr wrap="square" rtlCol="0">
            <a:spAutoFit/>
          </a:bodyPr>
          <a:lstStyle/>
          <a:p>
            <a:r>
              <a:rPr lang="en-US" sz="5400" b="1" dirty="0" smtClean="0">
                <a:solidFill>
                  <a:srgbClr val="FF0000"/>
                </a:solidFill>
              </a:rPr>
              <a:t>???</a:t>
            </a:r>
            <a:endParaRPr lang="en-US" b="1" dirty="0">
              <a:solidFill>
                <a:srgbClr val="FF0000"/>
              </a:solidFill>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descr="Image result for big data generation sources"/>
          <p:cNvPicPr>
            <a:picLocks noChangeAspect="1" noChangeArrowheads="1"/>
          </p:cNvPicPr>
          <p:nvPr/>
        </p:nvPicPr>
        <p:blipFill>
          <a:blip r:embed="rId2"/>
          <a:srcRect/>
          <a:stretch>
            <a:fillRect/>
          </a:stretch>
        </p:blipFill>
        <p:spPr bwMode="auto">
          <a:xfrm>
            <a:off x="1371600" y="533400"/>
            <a:ext cx="7772400" cy="5638800"/>
          </a:xfrm>
          <a:prstGeom prst="rect">
            <a:avLst/>
          </a:prstGeom>
          <a:noFill/>
        </p:spPr>
      </p:pic>
    </p:spTree>
  </p:cSld>
  <p:clrMapOvr>
    <a:masterClrMapping/>
  </p:clrMapOvr>
  <p:transition spd="med">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295400"/>
            <a:ext cx="8001000" cy="3539430"/>
          </a:xfrm>
          <a:prstGeom prst="rect">
            <a:avLst/>
          </a:prstGeom>
        </p:spPr>
        <p:txBody>
          <a:bodyPr wrap="square">
            <a:spAutoFit/>
          </a:bodyPr>
          <a:lstStyle/>
          <a:p>
            <a:r>
              <a:rPr lang="en-US" sz="2800" dirty="0" smtClean="0"/>
              <a:t>“90% of the world’s data was generated in the last few years.” </a:t>
            </a:r>
          </a:p>
          <a:p>
            <a:r>
              <a:rPr lang="en-US" sz="2800" dirty="0" smtClean="0"/>
              <a:t>The amount of data produced by us from the beginning of time till 2003 was 5 billion gigabytes. </a:t>
            </a:r>
          </a:p>
          <a:p>
            <a:r>
              <a:rPr lang="en-US" sz="2800" dirty="0" smtClean="0"/>
              <a:t>The same amount was created in every two days in </a:t>
            </a:r>
            <a:r>
              <a:rPr lang="en-US" sz="2800" b="1" dirty="0" smtClean="0"/>
              <a:t>2011,  in every ten minutes in 2013 , in every 6 minutes in 2016.</a:t>
            </a:r>
            <a:endParaRPr lang="en-US" sz="2800" dirty="0"/>
          </a:p>
        </p:txBody>
      </p:sp>
      <p:sp>
        <p:nvSpPr>
          <p:cNvPr id="3" name="TextBox 2"/>
          <p:cNvSpPr txBox="1"/>
          <p:nvPr/>
        </p:nvSpPr>
        <p:spPr>
          <a:xfrm>
            <a:off x="685800" y="457200"/>
            <a:ext cx="5791200" cy="769441"/>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4400" dirty="0" smtClean="0"/>
              <a:t>DO YOU KNOW ??</a:t>
            </a:r>
            <a:endParaRPr lang="en-US" sz="4400" dirty="0"/>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20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914400" y="609600"/>
            <a:ext cx="7019925" cy="5257800"/>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0" y="0"/>
            <a:ext cx="9144000" cy="6400800"/>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719138" y="695325"/>
            <a:ext cx="7705725" cy="5467350"/>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28600" y="304800"/>
          <a:ext cx="8458200" cy="57023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200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fade">
                                      <p:cBhvr>
                                        <p:cTn id="12" dur="2000"/>
                                        <p:tgtEl>
                                          <p:spTgt spid="4">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fade">
                                      <p:cBhvr>
                                        <p:cTn id="17" dur="2000"/>
                                        <p:tgtEl>
                                          <p:spTgt spid="4">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fade">
                                      <p:cBhvr>
                                        <p:cTn id="22" dur="2000"/>
                                        <p:tgtEl>
                                          <p:spTgt spid="4">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fade">
                                      <p:cBhvr>
                                        <p:cTn id="27" dur="2000"/>
                                        <p:tgtEl>
                                          <p:spTgt spid="4">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fade">
                                      <p:cBhvr>
                                        <p:cTn id="32" dur="2000"/>
                                        <p:tgtEl>
                                          <p:spTgt spid="4">
                                            <p:graphicEl>
                                              <a:chart seriesIdx="-4" categoryIdx="4"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chart seriesIdx="-4" categoryIdx="5" bldStep="category"/>
                                            </p:graphicEl>
                                          </p:spTgt>
                                        </p:tgtEl>
                                        <p:attrNameLst>
                                          <p:attrName>style.visibility</p:attrName>
                                        </p:attrNameLst>
                                      </p:cBhvr>
                                      <p:to>
                                        <p:strVal val="visible"/>
                                      </p:to>
                                    </p:set>
                                    <p:animEffect transition="in" filter="fade">
                                      <p:cBhvr>
                                        <p:cTn id="37" dur="2000"/>
                                        <p:tgtEl>
                                          <p:spTgt spid="4">
                                            <p:graphicEl>
                                              <a:chart seriesIdx="-4" categoryIdx="5" bldStep="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chart seriesIdx="-4" categoryIdx="6" bldStep="category"/>
                                            </p:graphicEl>
                                          </p:spTgt>
                                        </p:tgtEl>
                                        <p:attrNameLst>
                                          <p:attrName>style.visibility</p:attrName>
                                        </p:attrNameLst>
                                      </p:cBhvr>
                                      <p:to>
                                        <p:strVal val="visible"/>
                                      </p:to>
                                    </p:set>
                                    <p:animEffect transition="in" filter="fade">
                                      <p:cBhvr>
                                        <p:cTn id="42" dur="2000"/>
                                        <p:tgtEl>
                                          <p:spTgt spid="4">
                                            <p:graphicEl>
                                              <a:chart seriesIdx="-4" categoryIdx="6" bldStep="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chart seriesIdx="-4" categoryIdx="7" bldStep="category"/>
                                            </p:graphicEl>
                                          </p:spTgt>
                                        </p:tgtEl>
                                        <p:attrNameLst>
                                          <p:attrName>style.visibility</p:attrName>
                                        </p:attrNameLst>
                                      </p:cBhvr>
                                      <p:to>
                                        <p:strVal val="visible"/>
                                      </p:to>
                                    </p:set>
                                    <p:animEffect transition="in" filter="fade">
                                      <p:cBhvr>
                                        <p:cTn id="47" dur="2000"/>
                                        <p:tgtEl>
                                          <p:spTgt spid="4">
                                            <p:graphicEl>
                                              <a:chart seriesIdx="-4" categoryIdx="7" bldStep="category"/>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chart seriesIdx="-4" categoryIdx="8" bldStep="category"/>
                                            </p:graphicEl>
                                          </p:spTgt>
                                        </p:tgtEl>
                                        <p:attrNameLst>
                                          <p:attrName>style.visibility</p:attrName>
                                        </p:attrNameLst>
                                      </p:cBhvr>
                                      <p:to>
                                        <p:strVal val="visible"/>
                                      </p:to>
                                    </p:set>
                                    <p:animEffect transition="in" filter="fade">
                                      <p:cBhvr>
                                        <p:cTn id="52" dur="2000"/>
                                        <p:tgtEl>
                                          <p:spTgt spid="4">
                                            <p:graphicEl>
                                              <a:chart seriesIdx="-4" categoryIdx="8" bldStep="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chart seriesIdx="-4" categoryIdx="9" bldStep="category"/>
                                            </p:graphicEl>
                                          </p:spTgt>
                                        </p:tgtEl>
                                        <p:attrNameLst>
                                          <p:attrName>style.visibility</p:attrName>
                                        </p:attrNameLst>
                                      </p:cBhvr>
                                      <p:to>
                                        <p:strVal val="visible"/>
                                      </p:to>
                                    </p:set>
                                    <p:animEffect transition="in" filter="fade">
                                      <p:cBhvr>
                                        <p:cTn id="57" dur="2000"/>
                                        <p:tgtEl>
                                          <p:spTgt spid="4">
                                            <p:graphicEl>
                                              <a:chart seriesIdx="-4" categoryIdx="9"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Sheer size of Big Data</a:t>
            </a:r>
          </a:p>
          <a:p>
            <a:r>
              <a:rPr lang="en-US" b="1" dirty="0" smtClean="0"/>
              <a:t>Big Data is unstructured or semi structured</a:t>
            </a:r>
            <a:endParaRPr lang="en-US" dirty="0"/>
          </a:p>
        </p:txBody>
      </p:sp>
      <p:sp>
        <p:nvSpPr>
          <p:cNvPr id="3" name="Title 2"/>
          <p:cNvSpPr>
            <a:spLocks noGrp="1"/>
          </p:cNvSpPr>
          <p:nvPr>
            <p:ph type="title"/>
          </p:nvPr>
        </p:nvSpPr>
        <p:spPr/>
        <p:txBody>
          <a:bodyPr/>
          <a:lstStyle/>
          <a:p>
            <a:r>
              <a:rPr lang="en-US" dirty="0" smtClean="0"/>
              <a:t>Challenges of Big Data</a:t>
            </a:r>
            <a:endParaRPr lang="en-US" dirty="0"/>
          </a:p>
        </p:txBody>
      </p:sp>
    </p:spTree>
  </p:cSld>
  <p:clrMapOvr>
    <a:masterClrMapping/>
  </p:clrMapOvr>
  <p:transition spd="med">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No point in just storing big data, if we can't process it</a:t>
            </a:r>
            <a:endParaRPr lang="en-US" dirty="0"/>
          </a:p>
        </p:txBody>
      </p:sp>
      <p:sp>
        <p:nvSpPr>
          <p:cNvPr id="5" name="Content Placeholder 4"/>
          <p:cNvSpPr>
            <a:spLocks noGrp="1"/>
          </p:cNvSpPr>
          <p:nvPr>
            <p:ph idx="1"/>
          </p:nvPr>
        </p:nvSpPr>
        <p:spPr>
          <a:xfrm>
            <a:off x="457200" y="1481328"/>
            <a:ext cx="3429000" cy="4525963"/>
          </a:xfrm>
        </p:spPr>
        <p:txBody>
          <a:bodyPr/>
          <a:lstStyle/>
          <a:p>
            <a:r>
              <a:rPr lang="en-US" dirty="0" smtClean="0"/>
              <a:t>Traditional system</a:t>
            </a:r>
            <a:endParaRPr lang="en-US" dirty="0"/>
          </a:p>
        </p:txBody>
      </p:sp>
      <p:pic>
        <p:nvPicPr>
          <p:cNvPr id="6" name="Picture 2"/>
          <p:cNvPicPr>
            <a:picLocks noChangeAspect="1" noChangeArrowheads="1"/>
          </p:cNvPicPr>
          <p:nvPr/>
        </p:nvPicPr>
        <p:blipFill>
          <a:blip r:embed="rId2"/>
          <a:srcRect/>
          <a:stretch>
            <a:fillRect/>
          </a:stretch>
        </p:blipFill>
        <p:spPr bwMode="auto">
          <a:xfrm>
            <a:off x="914400" y="2895600"/>
            <a:ext cx="7620000" cy="2847975"/>
          </a:xfrm>
          <a:prstGeom prst="rect">
            <a:avLst/>
          </a:prstGeom>
          <a:noFill/>
          <a:ln w="9525">
            <a:noFill/>
            <a:miter lim="800000"/>
            <a:headEnd/>
            <a:tailEnd/>
          </a:ln>
          <a:effectLst/>
        </p:spPr>
      </p:pic>
    </p:spTree>
  </p:cSld>
  <p:clrMapOvr>
    <a:masterClrMapping/>
  </p:clrMapOvr>
  <p:transition spd="med">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manish\Desktop\1.jpg"/>
          <p:cNvPicPr>
            <a:picLocks noChangeAspect="1" noChangeArrowheads="1"/>
          </p:cNvPicPr>
          <p:nvPr/>
        </p:nvPicPr>
        <p:blipFill>
          <a:blip r:embed="rId2"/>
          <a:srcRect/>
          <a:stretch>
            <a:fillRect/>
          </a:stretch>
        </p:blipFill>
        <p:spPr bwMode="auto">
          <a:xfrm>
            <a:off x="838200" y="228600"/>
            <a:ext cx="6858000" cy="5334000"/>
          </a:xfrm>
          <a:prstGeom prst="rect">
            <a:avLst/>
          </a:prstGeom>
          <a:noFill/>
        </p:spPr>
      </p:pic>
    </p:spTree>
  </p:cSld>
  <p:clrMapOvr>
    <a:masterClrMapping/>
  </p:clrMapOvr>
  <p:transition spd="med">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533400" y="1295400"/>
            <a:ext cx="3733800" cy="4572000"/>
          </a:xfrm>
        </p:spPr>
        <p:txBody>
          <a:bodyPr>
            <a:normAutofit/>
          </a:bodyPr>
          <a:lstStyle/>
          <a:p>
            <a:r>
              <a:rPr lang="en-US" sz="4000" b="1" dirty="0" smtClean="0">
                <a:solidFill>
                  <a:srgbClr val="FFFF00"/>
                </a:solidFill>
              </a:rPr>
              <a:t>Human Generated Data and </a:t>
            </a:r>
          </a:p>
          <a:p>
            <a:r>
              <a:rPr lang="en-US" sz="4000" b="1" dirty="0" smtClean="0">
                <a:solidFill>
                  <a:srgbClr val="FFFF00"/>
                </a:solidFill>
              </a:rPr>
              <a:t>Machine Generated Data</a:t>
            </a:r>
            <a:endParaRPr lang="en-US" sz="4000" dirty="0">
              <a:solidFill>
                <a:srgbClr val="FFFF00"/>
              </a:solidFill>
            </a:endParaRPr>
          </a:p>
        </p:txBody>
      </p:sp>
      <p:sp>
        <p:nvSpPr>
          <p:cNvPr id="3" name="Title 2"/>
          <p:cNvSpPr>
            <a:spLocks noGrp="1"/>
          </p:cNvSpPr>
          <p:nvPr>
            <p:ph type="title"/>
          </p:nvPr>
        </p:nvSpPr>
        <p:spPr/>
        <p:txBody>
          <a:bodyPr/>
          <a:lstStyle/>
          <a:p>
            <a:r>
              <a:rPr lang="en-US" dirty="0" smtClean="0"/>
              <a:t>BIG DATA-BIG VALUE</a:t>
            </a:r>
            <a:endParaRPr lang="en-US" dirty="0"/>
          </a:p>
        </p:txBody>
      </p:sp>
      <p:pic>
        <p:nvPicPr>
          <p:cNvPr id="2050" name="Picture 2"/>
          <p:cNvPicPr>
            <a:picLocks noChangeAspect="1" noChangeArrowheads="1"/>
          </p:cNvPicPr>
          <p:nvPr/>
        </p:nvPicPr>
        <p:blipFill>
          <a:blip r:embed="rId2"/>
          <a:srcRect/>
          <a:stretch>
            <a:fillRect/>
          </a:stretch>
        </p:blipFill>
        <p:spPr bwMode="auto">
          <a:xfrm>
            <a:off x="4876800" y="1371600"/>
            <a:ext cx="4038600" cy="4638675"/>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Solution</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628285" y="1481138"/>
            <a:ext cx="5887430" cy="4525962"/>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Characteristics of Big Data: 3V’s</a:t>
            </a:r>
            <a:r>
              <a:rPr lang="en-US" dirty="0">
                <a:solidFill>
                  <a:srgbClr val="0000FF"/>
                </a:solidFill>
              </a:rPr>
              <a:t/>
            </a:r>
            <a:br>
              <a:rPr lang="en-US" dirty="0">
                <a:solidFill>
                  <a:srgbClr val="0000FF"/>
                </a:solidFill>
              </a:rPr>
            </a:br>
            <a:r>
              <a:rPr lang="en-US" dirty="0" smtClean="0">
                <a:solidFill>
                  <a:srgbClr val="0000FF"/>
                </a:solidFill>
              </a:rPr>
              <a:t>1:  Volume</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7500" lnSpcReduction="20000"/>
          </a:bodyPr>
          <a:lstStyle/>
          <a:p>
            <a:r>
              <a:rPr lang="en-US" b="1" dirty="0" smtClean="0">
                <a:solidFill>
                  <a:srgbClr val="800000"/>
                </a:solidFill>
              </a:rPr>
              <a:t>Data Volume</a:t>
            </a:r>
          </a:p>
          <a:p>
            <a:pPr lvl="1"/>
            <a:r>
              <a:rPr lang="en-US" dirty="0" smtClean="0"/>
              <a:t>44x increase from 2009 2020</a:t>
            </a:r>
          </a:p>
          <a:p>
            <a:pPr lvl="1"/>
            <a:r>
              <a:rPr lang="en-US" dirty="0" smtClean="0"/>
              <a:t>From 0.8 </a:t>
            </a:r>
            <a:r>
              <a:rPr lang="en-US" dirty="0" err="1" smtClean="0"/>
              <a:t>zettabytes</a:t>
            </a:r>
            <a:r>
              <a:rPr lang="en-US" dirty="0" smtClean="0"/>
              <a:t> to 35zb</a:t>
            </a:r>
          </a:p>
          <a:p>
            <a:r>
              <a:rPr lang="en-US" dirty="0" smtClean="0"/>
              <a:t>Data volume is increasing exponentially </a:t>
            </a:r>
            <a:endParaRPr lang="en-US" dirty="0"/>
          </a:p>
        </p:txBody>
      </p:sp>
      <p:pic>
        <p:nvPicPr>
          <p:cNvPr id="5" name="Picture 4" descr="Screen shot 2013-01-13 at 4.01.47 P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pPr/>
              <a:t>31</a:t>
            </a:fld>
            <a:endParaRPr lang="en-US" dirty="0"/>
          </a:p>
        </p:txBody>
      </p:sp>
      <p:grpSp>
        <p:nvGrpSpPr>
          <p:cNvPr id="9"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cstate="print"/>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smtClean="0">
                  <a:solidFill>
                    <a:srgbClr val="0000FF"/>
                  </a:solidFill>
                </a:rPr>
                <a:t>Exponential increase in collected/generated data</a:t>
              </a:r>
              <a:endParaRPr lang="en-US" sz="1400" i="1" dirty="0">
                <a:solidFill>
                  <a:srgbClr val="0000FF"/>
                </a:solidFill>
              </a:endParaRPr>
            </a:p>
          </p:txBody>
        </p:sp>
      </p:grpSp>
    </p:spTree>
    <p:extLst>
      <p:ext uri="{BB962C8B-B14F-4D97-AF65-F5344CB8AC3E}">
        <p14:creationId xmlns="" xmlns:p14="http://schemas.microsoft.com/office/powerpoint/2010/main" val="2890666299"/>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2000"/>
                                        <p:tgtEl>
                                          <p:spTgt spid="3">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2000"/>
                                        <p:tgtEl>
                                          <p:spTgt spid="3">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20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Characteristics of Big Data: </a:t>
            </a:r>
            <a:r>
              <a:rPr lang="en-US" dirty="0">
                <a:solidFill>
                  <a:srgbClr val="0000FF"/>
                </a:solidFill>
              </a:rPr>
              <a:t/>
            </a:r>
            <a:br>
              <a:rPr lang="en-US" dirty="0">
                <a:solidFill>
                  <a:srgbClr val="0000FF"/>
                </a:solidFill>
              </a:rPr>
            </a:br>
            <a:r>
              <a:rPr lang="en-US" dirty="0" smtClean="0">
                <a:solidFill>
                  <a:srgbClr val="0000FF"/>
                </a:solidFill>
              </a:rPr>
              <a:t>2: Variety    (Complexity)</a:t>
            </a:r>
            <a:endParaRPr lang="en-US" dirty="0"/>
          </a:p>
        </p:txBody>
      </p:sp>
      <p:sp>
        <p:nvSpPr>
          <p:cNvPr id="3" name="Content Placeholder 2"/>
          <p:cNvSpPr>
            <a:spLocks noGrp="1"/>
          </p:cNvSpPr>
          <p:nvPr>
            <p:ph idx="1"/>
          </p:nvPr>
        </p:nvSpPr>
        <p:spPr>
          <a:xfrm>
            <a:off x="369559" y="1860326"/>
            <a:ext cx="5144976" cy="3287384"/>
          </a:xfrm>
        </p:spPr>
        <p:txBody>
          <a:bodyPr>
            <a:normAutofit fontScale="85000" lnSpcReduction="20000"/>
          </a:bodyPr>
          <a:lstStyle/>
          <a:p>
            <a:r>
              <a:rPr lang="en-US" dirty="0" smtClean="0"/>
              <a:t>Various formats, types, and structures</a:t>
            </a:r>
          </a:p>
          <a:p>
            <a:r>
              <a:rPr lang="en-US" dirty="0" smtClean="0"/>
              <a:t>Text, numerical, images, audio, video, sequences, time series, social media data, multi-dim arrays, etc…</a:t>
            </a:r>
          </a:p>
          <a:p>
            <a:r>
              <a:rPr lang="en-US" dirty="0" smtClean="0"/>
              <a:t>Static data vs. streaming data  </a:t>
            </a:r>
          </a:p>
          <a:p>
            <a:r>
              <a:rPr lang="en-US" dirty="0" smtClean="0"/>
              <a:t>A single application can be generating/collecting many types of data  </a:t>
            </a:r>
            <a:endParaRPr lang="en-US" dirty="0"/>
          </a:p>
          <a:p>
            <a:pPr marL="0" indent="0">
              <a:buNone/>
            </a:pPr>
            <a:endParaRPr lang="en-US" dirty="0"/>
          </a:p>
        </p:txBody>
      </p:sp>
      <p:pic>
        <p:nvPicPr>
          <p:cNvPr id="4" name="Picture 3"/>
          <p:cNvPicPr>
            <a:picLocks noChangeAspect="1"/>
          </p:cNvPicPr>
          <p:nvPr/>
        </p:nvPicPr>
        <p:blipFill>
          <a:blip r:embed="rId2" cstate="print"/>
          <a:stretch>
            <a:fillRect/>
          </a:stretch>
        </p:blipFill>
        <p:spPr>
          <a:xfrm>
            <a:off x="7283045" y="1860326"/>
            <a:ext cx="1127257" cy="1123499"/>
          </a:xfrm>
          <a:prstGeom prst="rect">
            <a:avLst/>
          </a:prstGeom>
        </p:spPr>
      </p:pic>
      <p:pic>
        <p:nvPicPr>
          <p:cNvPr id="5" name="Picture 4"/>
          <p:cNvPicPr>
            <a:picLocks noChangeAspect="1"/>
          </p:cNvPicPr>
          <p:nvPr/>
        </p:nvPicPr>
        <p:blipFill>
          <a:blip r:embed="rId3" cstate="print"/>
          <a:stretch>
            <a:fillRect/>
          </a:stretch>
        </p:blipFill>
        <p:spPr>
          <a:xfrm>
            <a:off x="5514535" y="1860326"/>
            <a:ext cx="1559504" cy="1169628"/>
          </a:xfrm>
          <a:prstGeom prst="rect">
            <a:avLst/>
          </a:prstGeom>
        </p:spPr>
      </p:pic>
      <p:pic>
        <p:nvPicPr>
          <p:cNvPr id="6" name="Picture 5"/>
          <p:cNvPicPr>
            <a:picLocks noChangeAspect="1"/>
          </p:cNvPicPr>
          <p:nvPr/>
        </p:nvPicPr>
        <p:blipFill>
          <a:blip r:embed="rId4" cstate="print"/>
          <a:stretch>
            <a:fillRect/>
          </a:stretch>
        </p:blipFill>
        <p:spPr>
          <a:xfrm>
            <a:off x="7457747" y="3311452"/>
            <a:ext cx="1175797" cy="900200"/>
          </a:xfrm>
          <a:prstGeom prst="rect">
            <a:avLst/>
          </a:prstGeom>
        </p:spPr>
      </p:pic>
      <p:pic>
        <p:nvPicPr>
          <p:cNvPr id="7" name="Picture 6"/>
          <p:cNvPicPr>
            <a:picLocks noChangeAspect="1"/>
          </p:cNvPicPr>
          <p:nvPr/>
        </p:nvPicPr>
        <p:blipFill>
          <a:blip r:embed="rId5" cstate="print"/>
          <a:stretch>
            <a:fillRect/>
          </a:stretch>
        </p:blipFill>
        <p:spPr>
          <a:xfrm>
            <a:off x="6841815" y="4400178"/>
            <a:ext cx="1791729" cy="1057446"/>
          </a:xfrm>
          <a:prstGeom prst="rect">
            <a:avLst/>
          </a:prstGeom>
        </p:spPr>
      </p:pic>
      <p:pic>
        <p:nvPicPr>
          <p:cNvPr id="8" name="Picture 7"/>
          <p:cNvPicPr>
            <a:picLocks noChangeAspect="1"/>
          </p:cNvPicPr>
          <p:nvPr/>
        </p:nvPicPr>
        <p:blipFill>
          <a:blip r:embed="rId6" cstate="print"/>
          <a:stretch>
            <a:fillRect/>
          </a:stretch>
        </p:blipFill>
        <p:spPr>
          <a:xfrm>
            <a:off x="5693535" y="3195705"/>
            <a:ext cx="1589510" cy="1204473"/>
          </a:xfrm>
          <a:prstGeom prst="rect">
            <a:avLst/>
          </a:prstGeom>
        </p:spPr>
      </p:pic>
      <p:pic>
        <p:nvPicPr>
          <p:cNvPr id="9" name="Picture 8"/>
          <p:cNvPicPr>
            <a:picLocks noChangeAspect="1"/>
          </p:cNvPicPr>
          <p:nvPr/>
        </p:nvPicPr>
        <p:blipFill>
          <a:blip r:embed="rId7" cstate="print"/>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pPr/>
              <a:t>32</a:t>
            </a:fld>
            <a:endParaRPr lang="en-US" dirty="0"/>
          </a:p>
        </p:txBody>
      </p:sp>
      <p:sp>
        <p:nvSpPr>
          <p:cNvPr id="11" name="Rectangle 10"/>
          <p:cNvSpPr/>
          <p:nvPr/>
        </p:nvSpPr>
        <p:spPr>
          <a:xfrm>
            <a:off x="635017" y="5378635"/>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To extract knowledge</a:t>
            </a:r>
            <a:r>
              <a:rPr lang="en-US" dirty="0" smtClean="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 xmlns:p14="http://schemas.microsoft.com/office/powerpoint/2010/main" val="3872276252"/>
      </p:ext>
    </p:extLst>
  </p:cSld>
  <p:clrMapOvr>
    <a:masterClrMapping/>
  </p:clrMapOvr>
  <p:transition spd="med" advClick="0" advTm="1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Characteristics of Big Data: </a:t>
            </a:r>
            <a:r>
              <a:rPr lang="en-US" dirty="0">
                <a:solidFill>
                  <a:srgbClr val="0000FF"/>
                </a:solidFill>
              </a:rPr>
              <a:t/>
            </a:r>
            <a:br>
              <a:rPr lang="en-US" dirty="0">
                <a:solidFill>
                  <a:srgbClr val="0000FF"/>
                </a:solidFill>
              </a:rPr>
            </a:br>
            <a:r>
              <a:rPr lang="en-US" dirty="0" smtClean="0">
                <a:solidFill>
                  <a:srgbClr val="0000FF"/>
                </a:solidFill>
              </a:rPr>
              <a:t>3 :  Velocity   (Speed)</a:t>
            </a: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smtClean="0"/>
              <a:t>Data is begin generated fast and need to be processed fast</a:t>
            </a:r>
          </a:p>
          <a:p>
            <a:r>
              <a:rPr lang="en-US" dirty="0" smtClean="0"/>
              <a:t>Online Data Analytics</a:t>
            </a:r>
          </a:p>
          <a:p>
            <a:r>
              <a:rPr lang="en-US" dirty="0" smtClean="0"/>
              <a:t>Late decisions </a:t>
            </a:r>
            <a:r>
              <a:rPr lang="en-US" dirty="0" smtClean="0">
                <a:sym typeface="Wingdings"/>
              </a:rPr>
              <a:t> </a:t>
            </a:r>
            <a:r>
              <a:rPr lang="en-US" sz="2400" dirty="0" smtClean="0">
                <a:sym typeface="Wingdings"/>
              </a:rPr>
              <a:t>missing opportunities</a:t>
            </a:r>
            <a:endParaRPr lang="en-US" dirty="0" smtClean="0">
              <a:sym typeface="Wingdings"/>
            </a:endParaRPr>
          </a:p>
          <a:p>
            <a:r>
              <a:rPr lang="en-US" b="1" dirty="0" smtClean="0">
                <a:solidFill>
                  <a:srgbClr val="800000"/>
                </a:solidFill>
                <a:sym typeface="Wingdings"/>
              </a:rPr>
              <a:t>Examples</a:t>
            </a:r>
            <a:endParaRPr lang="en-US" b="1" dirty="0">
              <a:solidFill>
                <a:srgbClr val="800000"/>
              </a:solidFill>
              <a:sym typeface="Wingdings"/>
            </a:endParaRPr>
          </a:p>
          <a:p>
            <a:pPr lvl="1"/>
            <a:r>
              <a:rPr lang="en-US" sz="1900" b="1" dirty="0" smtClean="0">
                <a:solidFill>
                  <a:srgbClr val="0000FF"/>
                </a:solidFill>
                <a:sym typeface="Wingdings"/>
              </a:rPr>
              <a:t>E-Promotions: </a:t>
            </a:r>
            <a:r>
              <a:rPr lang="en-US" sz="1900" dirty="0" smtClean="0">
                <a:sym typeface="Wingdings"/>
              </a:rPr>
              <a:t>Based on your current location, your purchase history, what you like  send promotions right now for store next to you</a:t>
            </a:r>
          </a:p>
          <a:p>
            <a:pPr lvl="1"/>
            <a:endParaRPr lang="en-US" sz="1900" dirty="0" smtClean="0">
              <a:sym typeface="Wingdings"/>
            </a:endParaRPr>
          </a:p>
          <a:p>
            <a:pPr lvl="1"/>
            <a:r>
              <a:rPr lang="en-US" sz="1900" b="1" dirty="0" smtClean="0">
                <a:solidFill>
                  <a:srgbClr val="0000FF"/>
                </a:solidFill>
                <a:sym typeface="Wingdings"/>
              </a:rPr>
              <a:t>Healthcare monitoring: </a:t>
            </a:r>
            <a:r>
              <a:rPr lang="en-US" sz="1900" dirty="0" smtClean="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467600" y="2286000"/>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pPr/>
              <a:t>33</a:t>
            </a:fld>
            <a:endParaRPr lang="en-US" dirty="0"/>
          </a:p>
        </p:txBody>
      </p:sp>
    </p:spTree>
    <p:extLst>
      <p:ext uri="{BB962C8B-B14F-4D97-AF65-F5344CB8AC3E}">
        <p14:creationId xmlns="" xmlns:p14="http://schemas.microsoft.com/office/powerpoint/2010/main" val="2618858675"/>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3V’s</a:t>
            </a:r>
            <a:endParaRPr lang="en-US" dirty="0"/>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pPr/>
              <a:t>34</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 xmlns:p14="http://schemas.microsoft.com/office/powerpoint/2010/main" val="2469089789"/>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Make it 4V’s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35</a:t>
            </a:fld>
            <a:endParaRPr lang="en-US" dirty="0"/>
          </a:p>
        </p:txBody>
      </p:sp>
      <p:pic>
        <p:nvPicPr>
          <p:cNvPr id="5" name="Picture 4"/>
          <p:cNvPicPr>
            <a:picLocks noChangeAspect="1"/>
          </p:cNvPicPr>
          <p:nvPr/>
        </p:nvPicPr>
        <p:blipFill>
          <a:blip r:embed="rId2"/>
          <a:stretch>
            <a:fillRect/>
          </a:stretch>
        </p:blipFill>
        <p:spPr>
          <a:xfrm>
            <a:off x="1000633" y="1948548"/>
            <a:ext cx="7012956" cy="3584037"/>
          </a:xfrm>
          <a:prstGeom prst="rect">
            <a:avLst/>
          </a:prstGeom>
        </p:spPr>
      </p:pic>
    </p:spTree>
    <p:extLst>
      <p:ext uri="{BB962C8B-B14F-4D97-AF65-F5344CB8AC3E}">
        <p14:creationId xmlns="" xmlns:p14="http://schemas.microsoft.com/office/powerpoint/2010/main" val="1934798434"/>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7409" name="Picture 1"/>
          <p:cNvPicPr>
            <a:picLocks noChangeAspect="1" noChangeArrowheads="1"/>
          </p:cNvPicPr>
          <p:nvPr/>
        </p:nvPicPr>
        <p:blipFill>
          <a:blip r:embed="rId2"/>
          <a:srcRect/>
          <a:stretch>
            <a:fillRect/>
          </a:stretch>
        </p:blipFill>
        <p:spPr bwMode="auto">
          <a:xfrm>
            <a:off x="0" y="0"/>
            <a:ext cx="8839200" cy="6353175"/>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409"/>
                                        </p:tgtEl>
                                        <p:attrNameLst>
                                          <p:attrName>style.visibility</p:attrName>
                                        </p:attrNameLst>
                                      </p:cBhvr>
                                      <p:to>
                                        <p:strVal val="visible"/>
                                      </p:to>
                                    </p:set>
                                    <p:animEffect transition="in" filter="wipe(down)">
                                      <p:cBhvr>
                                        <p:cTn id="7" dur="500"/>
                                        <p:tgtEl>
                                          <p:spTgt spid="17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big data generation sources"/>
          <p:cNvPicPr>
            <a:picLocks noChangeAspect="1" noChangeArrowheads="1"/>
          </p:cNvPicPr>
          <p:nvPr/>
        </p:nvPicPr>
        <p:blipFill>
          <a:blip r:embed="rId2"/>
          <a:srcRect/>
          <a:stretch>
            <a:fillRect/>
          </a:stretch>
        </p:blipFill>
        <p:spPr bwMode="auto">
          <a:xfrm>
            <a:off x="457200" y="914400"/>
            <a:ext cx="8096250" cy="5133975"/>
          </a:xfrm>
          <a:prstGeom prst="rect">
            <a:avLst/>
          </a:prstGeom>
          <a:noFill/>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down)">
                                      <p:cBhvr>
                                        <p:cTn id="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166872"/>
          </a:xfrm>
        </p:spPr>
        <p:txBody>
          <a:bodyPr/>
          <a:lstStyle/>
          <a:p>
            <a:r>
              <a:rPr lang="en-US" dirty="0" smtClean="0"/>
              <a:t>More Data – Better DSS</a:t>
            </a:r>
          </a:p>
          <a:p>
            <a:r>
              <a:rPr lang="en-US" dirty="0" smtClean="0"/>
              <a:t>Simple Algorithm is more accurate than Sophisticated algorithm if treated with large data set.</a:t>
            </a:r>
          </a:p>
          <a:p>
            <a:r>
              <a:rPr lang="en-US" dirty="0" smtClean="0"/>
              <a:t>Ability to consider 100 parameter than 5.</a:t>
            </a:r>
          </a:p>
          <a:p>
            <a:r>
              <a:rPr lang="en-US" dirty="0" smtClean="0"/>
              <a:t>Write ONCE, Read MANY times.. </a:t>
            </a:r>
            <a:endParaRPr lang="en-US" dirty="0"/>
          </a:p>
        </p:txBody>
      </p:sp>
      <p:sp>
        <p:nvSpPr>
          <p:cNvPr id="3" name="Title 2"/>
          <p:cNvSpPr>
            <a:spLocks noGrp="1"/>
          </p:cNvSpPr>
          <p:nvPr>
            <p:ph type="title"/>
          </p:nvPr>
        </p:nvSpPr>
        <p:spPr/>
        <p:txBody>
          <a:bodyPr/>
          <a:lstStyle/>
          <a:p>
            <a:r>
              <a:rPr lang="en-US" dirty="0" smtClean="0"/>
              <a:t>Data Analytics</a:t>
            </a:r>
            <a:endParaRPr lang="en-US" dirty="0"/>
          </a:p>
        </p:txBody>
      </p:sp>
      <p:pic>
        <p:nvPicPr>
          <p:cNvPr id="1026" name="Picture 2" descr="C:\Users\manish\Desktop\12.jpg"/>
          <p:cNvPicPr>
            <a:picLocks noChangeAspect="1" noChangeArrowheads="1"/>
          </p:cNvPicPr>
          <p:nvPr/>
        </p:nvPicPr>
        <p:blipFill>
          <a:blip r:embed="rId2"/>
          <a:srcRect/>
          <a:stretch>
            <a:fillRect/>
          </a:stretch>
        </p:blipFill>
        <p:spPr bwMode="auto">
          <a:xfrm>
            <a:off x="1524001" y="4114800"/>
            <a:ext cx="685800" cy="838200"/>
          </a:xfrm>
          <a:prstGeom prst="rect">
            <a:avLst/>
          </a:prstGeom>
          <a:noFill/>
        </p:spPr>
      </p:pic>
      <p:pic>
        <p:nvPicPr>
          <p:cNvPr id="5" name="Picture 2" descr="C:\Users\manish\Desktop\12.jpg"/>
          <p:cNvPicPr>
            <a:picLocks noChangeAspect="1" noChangeArrowheads="1"/>
          </p:cNvPicPr>
          <p:nvPr/>
        </p:nvPicPr>
        <p:blipFill>
          <a:blip r:embed="rId2"/>
          <a:srcRect/>
          <a:stretch>
            <a:fillRect/>
          </a:stretch>
        </p:blipFill>
        <p:spPr bwMode="auto">
          <a:xfrm>
            <a:off x="1524000" y="5410200"/>
            <a:ext cx="685800" cy="838200"/>
          </a:xfrm>
          <a:prstGeom prst="rect">
            <a:avLst/>
          </a:prstGeom>
          <a:noFill/>
        </p:spPr>
      </p:pic>
      <p:pic>
        <p:nvPicPr>
          <p:cNvPr id="6" name="Picture 2" descr="C:\Users\manish\Desktop\12.jpg"/>
          <p:cNvPicPr>
            <a:picLocks noChangeAspect="1" noChangeArrowheads="1"/>
          </p:cNvPicPr>
          <p:nvPr/>
        </p:nvPicPr>
        <p:blipFill>
          <a:blip r:embed="rId2"/>
          <a:srcRect/>
          <a:stretch>
            <a:fillRect/>
          </a:stretch>
        </p:blipFill>
        <p:spPr bwMode="auto">
          <a:xfrm>
            <a:off x="4495800" y="4495800"/>
            <a:ext cx="1371600" cy="1676400"/>
          </a:xfrm>
          <a:prstGeom prst="rect">
            <a:avLst/>
          </a:prstGeom>
          <a:noFill/>
        </p:spPr>
      </p:pic>
      <p:sp>
        <p:nvSpPr>
          <p:cNvPr id="8" name="Right Arrow 7"/>
          <p:cNvSpPr/>
          <p:nvPr/>
        </p:nvSpPr>
        <p:spPr>
          <a:xfrm rot="1136460">
            <a:off x="2389958" y="4559189"/>
            <a:ext cx="1879940" cy="484632"/>
          </a:xfrm>
          <a:prstGeom prst="rightArrow">
            <a:avLst>
              <a:gd name="adj1" fmla="val 50000"/>
              <a:gd name="adj2" fmla="val 412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21032891">
            <a:off x="2389611" y="5477183"/>
            <a:ext cx="1879940" cy="484632"/>
          </a:xfrm>
          <a:prstGeom prst="rightArrow">
            <a:avLst>
              <a:gd name="adj1" fmla="val 50000"/>
              <a:gd name="adj2" fmla="val 412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5943600" y="5105400"/>
            <a:ext cx="1879940" cy="484632"/>
          </a:xfrm>
          <a:prstGeom prst="rightArrow">
            <a:avLst>
              <a:gd name="adj1" fmla="val 50000"/>
              <a:gd name="adj2" fmla="val 412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07145" y="5934670"/>
            <a:ext cx="5836855" cy="923330"/>
          </a:xfrm>
          <a:prstGeom prst="rect">
            <a:avLst/>
          </a:prstGeom>
          <a:noFill/>
        </p:spPr>
        <p:txBody>
          <a:bodyPr wrap="none" lIns="91440" tIns="45720" rIns="91440" bIns="45720">
            <a:spAutoFit/>
          </a:bodyPr>
          <a:lstStyle/>
          <a:p>
            <a:pPr algn="ctr"/>
            <a:r>
              <a:rPr lang="en-US" sz="54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Data e- Tsunami</a:t>
            </a:r>
            <a:endParaRPr lang="en-US" sz="5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wipe(down)">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1">
                                            <p:txEl>
                                              <p:pRg st="0" end="0"/>
                                            </p:txEl>
                                          </p:spTgt>
                                        </p:tgtEl>
                                        <p:attrNameLst>
                                          <p:attrName>style.visibility</p:attrName>
                                        </p:attrNameLst>
                                      </p:cBhvr>
                                      <p:to>
                                        <p:strVal val="visible"/>
                                      </p:to>
                                    </p:set>
                                    <p:anim calcmode="lin" valueType="num">
                                      <p:cBhvr additive="base">
                                        <p:cTn id="6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animBg="1"/>
      <p:bldP spid="9" grpId="0" animBg="1"/>
      <p:bldP spid="10" grpId="0" animBg="1"/>
      <p:bldP spid="11" grpId="0"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0" y="274320"/>
            <a:ext cx="9144000" cy="5897880"/>
          </a:xfrm>
        </p:spPr>
        <p:txBody>
          <a:bodyPr>
            <a:normAutofit fontScale="92500" lnSpcReduction="10000"/>
          </a:bodyPr>
          <a:lstStyle/>
          <a:p>
            <a:pPr>
              <a:buNone/>
            </a:pPr>
            <a:r>
              <a:rPr lang="en-US" sz="5200" dirty="0" smtClean="0">
                <a:solidFill>
                  <a:srgbClr val="C00000"/>
                </a:solidFill>
              </a:rPr>
              <a:t>IDC 6</a:t>
            </a:r>
            <a:r>
              <a:rPr lang="en-US" sz="5200" baseline="30000" dirty="0" smtClean="0">
                <a:solidFill>
                  <a:srgbClr val="C00000"/>
                </a:solidFill>
              </a:rPr>
              <a:t>th</a:t>
            </a:r>
            <a:r>
              <a:rPr lang="en-US" sz="5200" dirty="0" smtClean="0">
                <a:solidFill>
                  <a:srgbClr val="C00000"/>
                </a:solidFill>
              </a:rPr>
              <a:t> Annual Study</a:t>
            </a:r>
          </a:p>
          <a:p>
            <a:pPr>
              <a:buNone/>
            </a:pPr>
            <a:endParaRPr lang="en-US" sz="5200" dirty="0" smtClean="0">
              <a:solidFill>
                <a:srgbClr val="C00000"/>
              </a:solidFill>
            </a:endParaRPr>
          </a:p>
          <a:p>
            <a:r>
              <a:rPr lang="en-US" dirty="0" smtClean="0"/>
              <a:t>From 2005 to 2020 the digital universe will grow by a factor of 300 from 130 exabytes to 40,000 exabytes or 4o trillion GB.</a:t>
            </a:r>
          </a:p>
          <a:p>
            <a:r>
              <a:rPr lang="en-US" dirty="0" smtClean="0"/>
              <a:t>More than 5200 GB for Every man, woman &amp; child in 2020.</a:t>
            </a:r>
          </a:p>
          <a:p>
            <a:r>
              <a:rPr lang="en-US" dirty="0" smtClean="0"/>
              <a:t>From now until 2020 the digital universe will about double every  2 year.</a:t>
            </a:r>
          </a:p>
          <a:p>
            <a:r>
              <a:rPr lang="en-US" dirty="0" smtClean="0"/>
              <a:t>33% of the data might be valuable if analyzed, compared with 25% today.</a:t>
            </a:r>
            <a:endParaRPr lang="en-US" dirty="0"/>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down)">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down)">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down)">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a:t>
            </a:r>
            <a:endParaRPr lang="en-US" dirty="0"/>
          </a:p>
        </p:txBody>
      </p:sp>
      <p:sp>
        <p:nvSpPr>
          <p:cNvPr id="4" name="Content Placeholder 3"/>
          <p:cNvSpPr>
            <a:spLocks noGrp="1"/>
          </p:cNvSpPr>
          <p:nvPr>
            <p:ph idx="1"/>
          </p:nvPr>
        </p:nvSpPr>
        <p:spPr/>
        <p:txBody>
          <a:bodyPr/>
          <a:lstStyle/>
          <a:p>
            <a:endParaRPr lang="en-US"/>
          </a:p>
        </p:txBody>
      </p:sp>
      <p:pic>
        <p:nvPicPr>
          <p:cNvPr id="16385" name="Picture 1"/>
          <p:cNvPicPr>
            <a:picLocks noChangeAspect="1" noChangeArrowheads="1"/>
          </p:cNvPicPr>
          <p:nvPr/>
        </p:nvPicPr>
        <p:blipFill>
          <a:blip r:embed="rId2"/>
          <a:srcRect/>
          <a:stretch>
            <a:fillRect/>
          </a:stretch>
        </p:blipFill>
        <p:spPr bwMode="auto">
          <a:xfrm>
            <a:off x="381001" y="1371600"/>
            <a:ext cx="8382000" cy="4114800"/>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319272"/>
          </a:xfrm>
        </p:spPr>
        <p:txBody>
          <a:bodyPr>
            <a:normAutofit/>
          </a:bodyPr>
          <a:lstStyle/>
          <a:p>
            <a:r>
              <a:rPr lang="en-US" dirty="0" smtClean="0">
                <a:solidFill>
                  <a:srgbClr val="C00000"/>
                </a:solidFill>
              </a:rPr>
              <a:t>Currently architecture of DATA Warehouse has the following limitations:-</a:t>
            </a:r>
          </a:p>
          <a:p>
            <a:pPr marL="624078" indent="-514350">
              <a:buFont typeface="+mj-lt"/>
              <a:buAutoNum type="alphaLcParenR"/>
            </a:pPr>
            <a:r>
              <a:rPr lang="en-US" dirty="0" smtClean="0">
                <a:solidFill>
                  <a:srgbClr val="C00000"/>
                </a:solidFill>
              </a:rPr>
              <a:t>It can have only limited attributes</a:t>
            </a:r>
          </a:p>
          <a:p>
            <a:pPr marL="624078" indent="-514350">
              <a:buFont typeface="+mj-lt"/>
              <a:buAutoNum type="alphaLcParenR"/>
            </a:pPr>
            <a:r>
              <a:rPr lang="en-US" dirty="0" smtClean="0">
                <a:solidFill>
                  <a:srgbClr val="C00000"/>
                </a:solidFill>
              </a:rPr>
              <a:t>It can’t process the data in huge amount</a:t>
            </a:r>
          </a:p>
          <a:p>
            <a:pPr marL="624078" indent="-514350">
              <a:buFont typeface="+mj-lt"/>
              <a:buAutoNum type="alphaLcParenR"/>
            </a:pPr>
            <a:r>
              <a:rPr lang="en-US" dirty="0" smtClean="0">
                <a:solidFill>
                  <a:srgbClr val="C00000"/>
                </a:solidFill>
              </a:rPr>
              <a:t>Data warehouse has a predefined static schema</a:t>
            </a:r>
          </a:p>
          <a:p>
            <a:pPr marL="624078" indent="-514350">
              <a:buFont typeface="+mj-lt"/>
              <a:buAutoNum type="alphaLcParenR"/>
            </a:pPr>
            <a:r>
              <a:rPr lang="en-US" dirty="0" smtClean="0">
                <a:solidFill>
                  <a:srgbClr val="C00000"/>
                </a:solidFill>
              </a:rPr>
              <a:t>All of the above</a:t>
            </a:r>
          </a:p>
          <a:p>
            <a:pPr marL="624078" indent="-514350">
              <a:buFont typeface="+mj-lt"/>
              <a:buAutoNum type="alphaLcParenR"/>
            </a:pPr>
            <a:endParaRPr lang="en-US" dirty="0" smtClean="0">
              <a:solidFill>
                <a:srgbClr val="C00000"/>
              </a:solidFill>
            </a:endParaRPr>
          </a:p>
          <a:p>
            <a:pPr marL="624078" indent="-514350">
              <a:buFont typeface="+mj-lt"/>
              <a:buAutoNum type="alphaLcParenR"/>
            </a:pPr>
            <a:endParaRPr lang="en-US" dirty="0" smtClean="0">
              <a:solidFill>
                <a:srgbClr val="C00000"/>
              </a:solidFill>
            </a:endParaRPr>
          </a:p>
          <a:p>
            <a:endParaRPr lang="en-US" dirty="0"/>
          </a:p>
        </p:txBody>
      </p:sp>
      <p:sp>
        <p:nvSpPr>
          <p:cNvPr id="3" name="Title 2"/>
          <p:cNvSpPr>
            <a:spLocks noGrp="1"/>
          </p:cNvSpPr>
          <p:nvPr>
            <p:ph type="title"/>
          </p:nvPr>
        </p:nvSpPr>
        <p:spPr/>
        <p:txBody>
          <a:bodyPr/>
          <a:lstStyle/>
          <a:p>
            <a:r>
              <a:rPr lang="en-US" dirty="0" smtClean="0">
                <a:solidFill>
                  <a:srgbClr val="C00000"/>
                </a:solidFill>
              </a:rPr>
              <a:t>Quiz:: 1</a:t>
            </a:r>
            <a:endParaRPr lang="en-US" dirty="0">
              <a:solidFill>
                <a:srgbClr val="C00000"/>
              </a:solidFill>
            </a:endParaRPr>
          </a:p>
        </p:txBody>
      </p:sp>
      <p:sp>
        <p:nvSpPr>
          <p:cNvPr id="4" name="Rectangle 3"/>
          <p:cNvSpPr/>
          <p:nvPr/>
        </p:nvSpPr>
        <p:spPr>
          <a:xfrm>
            <a:off x="5867400" y="5486400"/>
            <a:ext cx="2584362"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err="1"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Ans</a:t>
            </a:r>
            <a:r>
              <a:rPr lang="en-US" sz="5400" b="1" cap="none"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  d</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20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20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20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wipe(down)">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down)">
                                      <p:cBhvr>
                                        <p:cTn id="3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023871"/>
          </a:xfrm>
        </p:spPr>
        <p:txBody>
          <a:bodyPr>
            <a:normAutofit/>
          </a:bodyPr>
          <a:lstStyle/>
          <a:p>
            <a:r>
              <a:rPr lang="en-US" dirty="0" smtClean="0">
                <a:solidFill>
                  <a:srgbClr val="C00000"/>
                </a:solidFill>
              </a:rPr>
              <a:t>Sophisticated algorithm on a smaller training dataset yield better accurate result than a simple algorithm on a larger dataset :-</a:t>
            </a:r>
          </a:p>
          <a:p>
            <a:pPr marL="624078" indent="-514350">
              <a:buNone/>
            </a:pPr>
            <a:endParaRPr lang="en-US" dirty="0" smtClean="0">
              <a:solidFill>
                <a:srgbClr val="C00000"/>
              </a:solidFill>
            </a:endParaRPr>
          </a:p>
          <a:p>
            <a:endParaRPr lang="en-US" dirty="0"/>
          </a:p>
        </p:txBody>
      </p:sp>
      <p:sp>
        <p:nvSpPr>
          <p:cNvPr id="3" name="Title 2"/>
          <p:cNvSpPr>
            <a:spLocks noGrp="1"/>
          </p:cNvSpPr>
          <p:nvPr>
            <p:ph type="title"/>
          </p:nvPr>
        </p:nvSpPr>
        <p:spPr/>
        <p:txBody>
          <a:bodyPr/>
          <a:lstStyle/>
          <a:p>
            <a:r>
              <a:rPr lang="en-US" dirty="0" smtClean="0">
                <a:solidFill>
                  <a:srgbClr val="C00000"/>
                </a:solidFill>
              </a:rPr>
              <a:t>Quiz:: 2</a:t>
            </a:r>
            <a:endParaRPr lang="en-US" dirty="0">
              <a:solidFill>
                <a:srgbClr val="C00000"/>
              </a:solidFill>
            </a:endParaRPr>
          </a:p>
        </p:txBody>
      </p:sp>
      <p:sp>
        <p:nvSpPr>
          <p:cNvPr id="4" name="Rectangle 3"/>
          <p:cNvSpPr/>
          <p:nvPr/>
        </p:nvSpPr>
        <p:spPr>
          <a:xfrm>
            <a:off x="1066800" y="2971800"/>
            <a:ext cx="3108543" cy="1754326"/>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914400" indent="-914400" algn="ctr">
              <a:buAutoNum type="alphaLcParenR"/>
            </a:pPr>
            <a:r>
              <a:rPr lang="en-US" sz="5400" b="1"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TRUE</a:t>
            </a:r>
          </a:p>
          <a:p>
            <a:pPr marL="914400" indent="-914400" algn="ctr">
              <a:buAutoNum type="alphaLcParenR"/>
            </a:pPr>
            <a:r>
              <a:rPr lang="en-US" sz="5400" b="1" cap="none"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FALSE</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
        <p:nvSpPr>
          <p:cNvPr id="5" name="Rectangle 4"/>
          <p:cNvSpPr/>
          <p:nvPr/>
        </p:nvSpPr>
        <p:spPr>
          <a:xfrm>
            <a:off x="5715000" y="4953000"/>
            <a:ext cx="2584362"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914400" indent="-914400" algn="ctr"/>
            <a:r>
              <a:rPr lang="en-US" sz="5400" b="1" spc="50" dirty="0" err="1"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Ans</a:t>
            </a:r>
            <a:r>
              <a:rPr lang="en-US" sz="5400" b="1"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  b</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wipe(down)">
                                      <p:cBhvr>
                                        <p:cTn id="12" dur="50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down)">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bg/>
                                          </p:spTgt>
                                        </p:tgtEl>
                                        <p:attrNameLst>
                                          <p:attrName>style.visibility</p:attrName>
                                        </p:attrNameLst>
                                      </p:cBhvr>
                                      <p:to>
                                        <p:strVal val="visible"/>
                                      </p:to>
                                    </p:set>
                                    <p:animEffect transition="in" filter="wipe(down)">
                                      <p:cBhvr>
                                        <p:cTn id="27" dur="500"/>
                                        <p:tgtEl>
                                          <p:spTgt spid="5">
                                            <p:bg/>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wipe(down)">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animBg="1"/>
      <p:bldP spid="5"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81329"/>
            <a:ext cx="8686800" cy="2023871"/>
          </a:xfrm>
        </p:spPr>
        <p:txBody>
          <a:bodyPr>
            <a:normAutofit fontScale="92500" lnSpcReduction="20000"/>
          </a:bodyPr>
          <a:lstStyle/>
          <a:p>
            <a:r>
              <a:rPr lang="en-US" dirty="0" smtClean="0">
                <a:solidFill>
                  <a:srgbClr val="C00000"/>
                </a:solidFill>
              </a:rPr>
              <a:t>The best suited model for data analytic database is “Write once &amp; Read many times”   </a:t>
            </a:r>
          </a:p>
          <a:p>
            <a:pPr>
              <a:buNone/>
            </a:pPr>
            <a:r>
              <a:rPr lang="en-US" dirty="0" smtClean="0">
                <a:solidFill>
                  <a:srgbClr val="C00000"/>
                </a:solidFill>
              </a:rPr>
              <a:t>It is so because once data from the source is captured it would not be much required to be edited but would be needed to be read many times for different Analytical operation.</a:t>
            </a:r>
          </a:p>
          <a:p>
            <a:pPr marL="624078" indent="-514350">
              <a:buNone/>
            </a:pPr>
            <a:endParaRPr lang="en-US" dirty="0" smtClean="0">
              <a:solidFill>
                <a:srgbClr val="C00000"/>
              </a:solidFill>
            </a:endParaRPr>
          </a:p>
          <a:p>
            <a:endParaRPr lang="en-US" dirty="0"/>
          </a:p>
        </p:txBody>
      </p:sp>
      <p:sp>
        <p:nvSpPr>
          <p:cNvPr id="3" name="Title 2"/>
          <p:cNvSpPr>
            <a:spLocks noGrp="1"/>
          </p:cNvSpPr>
          <p:nvPr>
            <p:ph type="title"/>
          </p:nvPr>
        </p:nvSpPr>
        <p:spPr/>
        <p:txBody>
          <a:bodyPr/>
          <a:lstStyle/>
          <a:p>
            <a:r>
              <a:rPr lang="en-US" dirty="0" smtClean="0">
                <a:solidFill>
                  <a:srgbClr val="C00000"/>
                </a:solidFill>
              </a:rPr>
              <a:t>Quiz:: 3</a:t>
            </a:r>
            <a:endParaRPr lang="en-US" dirty="0">
              <a:solidFill>
                <a:srgbClr val="C00000"/>
              </a:solidFill>
            </a:endParaRPr>
          </a:p>
        </p:txBody>
      </p:sp>
      <p:sp>
        <p:nvSpPr>
          <p:cNvPr id="4" name="Rectangle 3"/>
          <p:cNvSpPr/>
          <p:nvPr/>
        </p:nvSpPr>
        <p:spPr>
          <a:xfrm>
            <a:off x="1295400" y="3962400"/>
            <a:ext cx="3108543" cy="1754326"/>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914400" indent="-914400" algn="ctr">
              <a:buAutoNum type="alphaLcParenR"/>
            </a:pPr>
            <a:r>
              <a:rPr lang="en-US" sz="5400" b="1"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TRUE</a:t>
            </a:r>
          </a:p>
          <a:p>
            <a:pPr marL="914400" indent="-914400" algn="ctr">
              <a:buAutoNum type="alphaLcParenR"/>
            </a:pPr>
            <a:r>
              <a:rPr lang="en-US" sz="5400" b="1" cap="none"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FALSE</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
        <p:nvSpPr>
          <p:cNvPr id="5" name="Rectangle 4"/>
          <p:cNvSpPr/>
          <p:nvPr/>
        </p:nvSpPr>
        <p:spPr>
          <a:xfrm>
            <a:off x="5715000" y="4953000"/>
            <a:ext cx="2531463"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914400" indent="-914400" algn="ctr"/>
            <a:r>
              <a:rPr lang="en-US" sz="5400" b="1" spc="50" dirty="0" err="1"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Ans</a:t>
            </a:r>
            <a:r>
              <a:rPr lang="en-US" sz="5400" b="1"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  a</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wipe(down)">
                                      <p:cBhvr>
                                        <p:cTn id="17" dur="500"/>
                                        <p:tgtEl>
                                          <p:spTgt spid="4">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down)">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down)">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bg/>
                                          </p:spTgt>
                                        </p:tgtEl>
                                        <p:attrNameLst>
                                          <p:attrName>style.visibility</p:attrName>
                                        </p:attrNameLst>
                                      </p:cBhvr>
                                      <p:to>
                                        <p:strVal val="visible"/>
                                      </p:to>
                                    </p:set>
                                    <p:animEffect transition="in" filter="wipe(down)">
                                      <p:cBhvr>
                                        <p:cTn id="32" dur="500"/>
                                        <p:tgtEl>
                                          <p:spTgt spid="5">
                                            <p:bg/>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wipe(down)">
                                      <p:cBhvr>
                                        <p:cTn id="3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animBg="1"/>
      <p:bldP spid="5"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2743200"/>
            <a:ext cx="5181600" cy="3187891"/>
          </a:xfrm>
        </p:spPr>
        <p:txBody>
          <a:bodyPr>
            <a:normAutofit fontScale="77500" lnSpcReduction="20000"/>
          </a:bodyPr>
          <a:lstStyle/>
          <a:p>
            <a:r>
              <a:rPr lang="en-US" b="1" dirty="0" smtClean="0"/>
              <a:t>Hadoop</a:t>
            </a:r>
            <a:r>
              <a:rPr lang="en-US" dirty="0" smtClean="0"/>
              <a:t> was created by Doug Cutting, the creator of Apache </a:t>
            </a:r>
            <a:r>
              <a:rPr lang="en-US" dirty="0" err="1" smtClean="0"/>
              <a:t>Lucene</a:t>
            </a:r>
            <a:r>
              <a:rPr lang="en-US" dirty="0" smtClean="0"/>
              <a:t>, the widely used text search library. </a:t>
            </a:r>
          </a:p>
          <a:p>
            <a:r>
              <a:rPr lang="en-US" b="1" dirty="0" smtClean="0"/>
              <a:t>Hadoop</a:t>
            </a:r>
            <a:r>
              <a:rPr lang="en-US" dirty="0" smtClean="0"/>
              <a:t> has its </a:t>
            </a:r>
            <a:r>
              <a:rPr lang="en-US" b="1" dirty="0" smtClean="0"/>
              <a:t>origins</a:t>
            </a:r>
            <a:r>
              <a:rPr lang="en-US" dirty="0" smtClean="0"/>
              <a:t> in Apache </a:t>
            </a:r>
            <a:r>
              <a:rPr lang="en-US" dirty="0" err="1" smtClean="0"/>
              <a:t>Nutch</a:t>
            </a:r>
            <a:r>
              <a:rPr lang="en-US" dirty="0" smtClean="0"/>
              <a:t>, an open source web search engine, itself a part of the </a:t>
            </a:r>
            <a:r>
              <a:rPr lang="en-US" dirty="0" err="1" smtClean="0"/>
              <a:t>Lucene</a:t>
            </a:r>
            <a:r>
              <a:rPr lang="en-US" dirty="0" smtClean="0"/>
              <a:t> project. Heap automatically tracks every click and swipe taken in your web/mobile app.</a:t>
            </a:r>
            <a:endParaRPr lang="en-US" dirty="0"/>
          </a:p>
        </p:txBody>
      </p:sp>
      <p:sp>
        <p:nvSpPr>
          <p:cNvPr id="28674" name="AutoShape 2" descr="Image result for hadoo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675" name="Picture 3" descr="C:\Users\manish\Desktop\1.png"/>
          <p:cNvPicPr>
            <a:picLocks noChangeAspect="1" noChangeArrowheads="1"/>
          </p:cNvPicPr>
          <p:nvPr/>
        </p:nvPicPr>
        <p:blipFill>
          <a:blip r:embed="rId2"/>
          <a:srcRect/>
          <a:stretch>
            <a:fillRect/>
          </a:stretch>
        </p:blipFill>
        <p:spPr bwMode="auto">
          <a:xfrm>
            <a:off x="5105400" y="228600"/>
            <a:ext cx="3352800" cy="3581400"/>
          </a:xfrm>
          <a:prstGeom prst="rect">
            <a:avLst/>
          </a:prstGeom>
          <a:noFill/>
        </p:spPr>
      </p:pic>
      <p:sp>
        <p:nvSpPr>
          <p:cNvPr id="5" name="TextBox 4"/>
          <p:cNvSpPr txBox="1"/>
          <p:nvPr/>
        </p:nvSpPr>
        <p:spPr>
          <a:xfrm>
            <a:off x="381000" y="228600"/>
            <a:ext cx="3124200" cy="1015663"/>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6000" dirty="0" smtClean="0"/>
              <a:t>What is </a:t>
            </a:r>
            <a:endParaRPr lang="en-US" sz="6000" dirty="0"/>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20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2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8675"/>
                                        </p:tgtEl>
                                        <p:attrNameLst>
                                          <p:attrName>style.visibility</p:attrName>
                                        </p:attrNameLst>
                                      </p:cBhvr>
                                      <p:to>
                                        <p:strVal val="visible"/>
                                      </p:to>
                                    </p:set>
                                    <p:anim calcmode="lin" valueType="num">
                                      <p:cBhvr additive="base">
                                        <p:cTn id="15" dur="500" fill="hold"/>
                                        <p:tgtEl>
                                          <p:spTgt spid="28675"/>
                                        </p:tgtEl>
                                        <p:attrNameLst>
                                          <p:attrName>ppt_x</p:attrName>
                                        </p:attrNameLst>
                                      </p:cBhvr>
                                      <p:tavLst>
                                        <p:tav tm="0">
                                          <p:val>
                                            <p:strVal val="#ppt_x"/>
                                          </p:val>
                                        </p:tav>
                                        <p:tav tm="100000">
                                          <p:val>
                                            <p:strVal val="#ppt_x"/>
                                          </p:val>
                                        </p:tav>
                                      </p:tavLst>
                                    </p:anim>
                                    <p:anim calcmode="lin" valueType="num">
                                      <p:cBhvr additive="base">
                                        <p:cTn id="16" dur="500" fill="hold"/>
                                        <p:tgtEl>
                                          <p:spTgt spid="2867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wipe(down)">
                                      <p:cBhvr>
                                        <p:cTn id="21" dur="500"/>
                                        <p:tgtEl>
                                          <p:spTgt spid="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wipe(down)">
                                      <p:cBhvr>
                                        <p:cTn id="26"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allAtOnce"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Apache Hadoop was Born out of a need to process of Big Data</a:t>
            </a:r>
          </a:p>
          <a:p>
            <a:r>
              <a:rPr lang="en-US" dirty="0" smtClean="0"/>
              <a:t>Hadoop was Created by Doug Cutting and Mike </a:t>
            </a:r>
            <a:r>
              <a:rPr lang="en-US" dirty="0" err="1" smtClean="0"/>
              <a:t>Cafarella</a:t>
            </a:r>
            <a:r>
              <a:rPr lang="en-US" dirty="0" smtClean="0"/>
              <a:t> in 2005.</a:t>
            </a:r>
          </a:p>
          <a:p>
            <a:r>
              <a:rPr lang="en-US" dirty="0" smtClean="0"/>
              <a:t>Apache Hadoop Software Library is a Framework that perform Distributed Processing of large data sets across Cluster using Simple Programming Models/</a:t>
            </a:r>
            <a:endParaRPr lang="en-US" dirty="0"/>
          </a:p>
        </p:txBody>
      </p:sp>
    </p:spTree>
  </p:cSld>
  <p:clrMapOvr>
    <a:masterClrMapping/>
  </p:clrMapOvr>
  <p:transition spd="med">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000082"/>
            </a:gs>
            <a:gs pos="30000">
              <a:srgbClr val="66008F"/>
            </a:gs>
            <a:gs pos="64999">
              <a:srgbClr val="BA0066"/>
            </a:gs>
            <a:gs pos="89999">
              <a:srgbClr val="FF0000"/>
            </a:gs>
            <a:gs pos="100000">
              <a:srgbClr val="FF8200"/>
            </a:gs>
          </a:gsLst>
          <a:lin ang="5400000" scaled="0"/>
        </a:gradFill>
        <a:effectLst/>
      </p:bgPr>
    </p:bg>
    <p:spTree>
      <p:nvGrpSpPr>
        <p:cNvPr id="1" name=""/>
        <p:cNvGrpSpPr/>
        <p:nvPr/>
      </p:nvGrpSpPr>
      <p:grpSpPr>
        <a:xfrm>
          <a:off x="0" y="0"/>
          <a:ext cx="0" cy="0"/>
          <a:chOff x="0" y="0"/>
          <a:chExt cx="0" cy="0"/>
        </a:xfrm>
      </p:grpSpPr>
      <p:pic>
        <p:nvPicPr>
          <p:cNvPr id="2050" name="Picture 2" descr="Image result for wood bundle"/>
          <p:cNvPicPr>
            <a:picLocks noChangeAspect="1" noChangeArrowheads="1"/>
          </p:cNvPicPr>
          <p:nvPr/>
        </p:nvPicPr>
        <p:blipFill>
          <a:blip r:embed="rId2"/>
          <a:srcRect/>
          <a:stretch>
            <a:fillRect/>
          </a:stretch>
        </p:blipFill>
        <p:spPr bwMode="auto">
          <a:xfrm>
            <a:off x="457200" y="457200"/>
            <a:ext cx="2600325" cy="1762126"/>
          </a:xfrm>
          <a:prstGeom prst="rect">
            <a:avLst/>
          </a:prstGeom>
          <a:noFill/>
        </p:spPr>
      </p:pic>
      <p:sp>
        <p:nvSpPr>
          <p:cNvPr id="2052" name="AutoShape 4" descr="Image result for o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Image result for o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5" name="Picture 7" descr="C:\Users\manish\Desktop\bull.jpg"/>
          <p:cNvPicPr>
            <a:picLocks noChangeAspect="1" noChangeArrowheads="1"/>
          </p:cNvPicPr>
          <p:nvPr/>
        </p:nvPicPr>
        <p:blipFill>
          <a:blip r:embed="rId3"/>
          <a:srcRect/>
          <a:stretch>
            <a:fillRect/>
          </a:stretch>
        </p:blipFill>
        <p:spPr bwMode="auto">
          <a:xfrm>
            <a:off x="6096000" y="457200"/>
            <a:ext cx="1943100" cy="1981200"/>
          </a:xfrm>
          <a:prstGeom prst="rect">
            <a:avLst/>
          </a:prstGeom>
          <a:noFill/>
        </p:spPr>
      </p:pic>
      <p:sp>
        <p:nvSpPr>
          <p:cNvPr id="8" name="Right Arrow 7"/>
          <p:cNvSpPr/>
          <p:nvPr/>
        </p:nvSpPr>
        <p:spPr>
          <a:xfrm>
            <a:off x="3124200" y="1219200"/>
            <a:ext cx="28194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wood bundle"/>
          <p:cNvPicPr>
            <a:picLocks noChangeAspect="1" noChangeArrowheads="1"/>
          </p:cNvPicPr>
          <p:nvPr/>
        </p:nvPicPr>
        <p:blipFill>
          <a:blip r:embed="rId2"/>
          <a:srcRect/>
          <a:stretch>
            <a:fillRect/>
          </a:stretch>
        </p:blipFill>
        <p:spPr bwMode="auto">
          <a:xfrm>
            <a:off x="457200" y="2590800"/>
            <a:ext cx="2600325" cy="1762126"/>
          </a:xfrm>
          <a:prstGeom prst="rect">
            <a:avLst/>
          </a:prstGeom>
          <a:noFill/>
        </p:spPr>
      </p:pic>
      <p:sp>
        <p:nvSpPr>
          <p:cNvPr id="10" name="Right Arrow 9"/>
          <p:cNvSpPr/>
          <p:nvPr/>
        </p:nvSpPr>
        <p:spPr>
          <a:xfrm>
            <a:off x="3200400" y="2743200"/>
            <a:ext cx="28194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7" descr="C:\Users\manish\Desktop\bull.jpg"/>
          <p:cNvPicPr>
            <a:picLocks noChangeAspect="1" noChangeArrowheads="1"/>
          </p:cNvPicPr>
          <p:nvPr/>
        </p:nvPicPr>
        <p:blipFill>
          <a:blip r:embed="rId3"/>
          <a:srcRect/>
          <a:stretch>
            <a:fillRect/>
          </a:stretch>
        </p:blipFill>
        <p:spPr bwMode="auto">
          <a:xfrm>
            <a:off x="6096000" y="2514600"/>
            <a:ext cx="1943100" cy="1905000"/>
          </a:xfrm>
          <a:prstGeom prst="rect">
            <a:avLst/>
          </a:prstGeom>
          <a:noFill/>
        </p:spPr>
      </p:pic>
      <p:pic>
        <p:nvPicPr>
          <p:cNvPr id="12" name="Picture 2" descr="Image result for wood bundle"/>
          <p:cNvPicPr>
            <a:picLocks noChangeAspect="1" noChangeArrowheads="1"/>
          </p:cNvPicPr>
          <p:nvPr/>
        </p:nvPicPr>
        <p:blipFill>
          <a:blip r:embed="rId2"/>
          <a:srcRect/>
          <a:stretch>
            <a:fillRect/>
          </a:stretch>
        </p:blipFill>
        <p:spPr bwMode="auto">
          <a:xfrm>
            <a:off x="5334000" y="4876800"/>
            <a:ext cx="2600325" cy="1762126"/>
          </a:xfrm>
          <a:prstGeom prst="rect">
            <a:avLst/>
          </a:prstGeom>
          <a:noFill/>
        </p:spPr>
      </p:pic>
      <p:pic>
        <p:nvPicPr>
          <p:cNvPr id="13" name="Picture 2" descr="Image result for wood bundle"/>
          <p:cNvPicPr>
            <a:picLocks noChangeAspect="1" noChangeArrowheads="1"/>
          </p:cNvPicPr>
          <p:nvPr/>
        </p:nvPicPr>
        <p:blipFill>
          <a:blip r:embed="rId2"/>
          <a:srcRect/>
          <a:stretch>
            <a:fillRect/>
          </a:stretch>
        </p:blipFill>
        <p:spPr bwMode="auto">
          <a:xfrm>
            <a:off x="2667000" y="4724400"/>
            <a:ext cx="2600325" cy="1762126"/>
          </a:xfrm>
          <a:prstGeom prst="rect">
            <a:avLst/>
          </a:prstGeom>
          <a:noFill/>
        </p:spPr>
      </p:pic>
      <p:pic>
        <p:nvPicPr>
          <p:cNvPr id="14" name="Picture 2" descr="Image result for wood bundle"/>
          <p:cNvPicPr>
            <a:picLocks noChangeAspect="1" noChangeArrowheads="1"/>
          </p:cNvPicPr>
          <p:nvPr/>
        </p:nvPicPr>
        <p:blipFill>
          <a:blip r:embed="rId2"/>
          <a:srcRect/>
          <a:stretch>
            <a:fillRect/>
          </a:stretch>
        </p:blipFill>
        <p:spPr bwMode="auto">
          <a:xfrm>
            <a:off x="0" y="4648200"/>
            <a:ext cx="2600325" cy="1762126"/>
          </a:xfrm>
          <a:prstGeom prst="rect">
            <a:avLst/>
          </a:prstGeom>
          <a:noFill/>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5"/>
                                        </p:tgtEl>
                                        <p:attrNameLst>
                                          <p:attrName>style.visibility</p:attrName>
                                        </p:attrNameLst>
                                      </p:cBhvr>
                                      <p:to>
                                        <p:strVal val="visible"/>
                                      </p:to>
                                    </p:set>
                                    <p:anim calcmode="lin" valueType="num">
                                      <p:cBhvr additive="base">
                                        <p:cTn id="19" dur="500" fill="hold"/>
                                        <p:tgtEl>
                                          <p:spTgt spid="2055"/>
                                        </p:tgtEl>
                                        <p:attrNameLst>
                                          <p:attrName>ppt_x</p:attrName>
                                        </p:attrNameLst>
                                      </p:cBhvr>
                                      <p:tavLst>
                                        <p:tav tm="0">
                                          <p:val>
                                            <p:strVal val="#ppt_x"/>
                                          </p:val>
                                        </p:tav>
                                        <p:tav tm="100000">
                                          <p:val>
                                            <p:strVal val="#ppt_x"/>
                                          </p:val>
                                        </p:tav>
                                      </p:tavLst>
                                    </p:anim>
                                    <p:anim calcmode="lin" valueType="num">
                                      <p:cBhvr additive="base">
                                        <p:cTn id="20"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Resource &amp;  DATA</a:t>
            </a:r>
            <a:endParaRPr lang="en-US" dirty="0"/>
          </a:p>
        </p:txBody>
      </p:sp>
      <p:sp>
        <p:nvSpPr>
          <p:cNvPr id="72706" name="AutoShape 2" descr="Image result for data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2708" name="AutoShape 4" descr="Image result for data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2709" name="Picture 5" descr="C:\Users\manish\Desktop\data.png"/>
          <p:cNvPicPr>
            <a:picLocks noChangeAspect="1" noChangeArrowheads="1"/>
          </p:cNvPicPr>
          <p:nvPr/>
        </p:nvPicPr>
        <p:blipFill>
          <a:blip r:embed="rId2" cstate="print"/>
          <a:srcRect/>
          <a:stretch>
            <a:fillRect/>
          </a:stretch>
        </p:blipFill>
        <p:spPr bwMode="auto">
          <a:xfrm>
            <a:off x="533400" y="1524000"/>
            <a:ext cx="1524000" cy="1676400"/>
          </a:xfrm>
          <a:prstGeom prst="rect">
            <a:avLst/>
          </a:prstGeom>
          <a:noFill/>
        </p:spPr>
      </p:pic>
      <p:sp>
        <p:nvSpPr>
          <p:cNvPr id="72711" name="AutoShape 7" descr="Image result for serv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2712" name="Picture 8" descr="C:\Users\manish\Desktop\se.gif"/>
          <p:cNvPicPr>
            <a:picLocks noChangeAspect="1" noChangeArrowheads="1" noCrop="1"/>
          </p:cNvPicPr>
          <p:nvPr/>
        </p:nvPicPr>
        <p:blipFill>
          <a:blip r:embed="rId3"/>
          <a:srcRect/>
          <a:stretch>
            <a:fillRect/>
          </a:stretch>
        </p:blipFill>
        <p:spPr bwMode="auto">
          <a:xfrm>
            <a:off x="5791200" y="1295400"/>
            <a:ext cx="1581150" cy="2000250"/>
          </a:xfrm>
          <a:prstGeom prst="rect">
            <a:avLst/>
          </a:prstGeom>
          <a:noFill/>
        </p:spPr>
      </p:pic>
      <p:pic>
        <p:nvPicPr>
          <p:cNvPr id="8" name="Picture 5" descr="C:\Users\manish\Desktop\data.png"/>
          <p:cNvPicPr>
            <a:picLocks noChangeAspect="1" noChangeArrowheads="1"/>
          </p:cNvPicPr>
          <p:nvPr/>
        </p:nvPicPr>
        <p:blipFill>
          <a:blip r:embed="rId2" cstate="print"/>
          <a:srcRect/>
          <a:stretch>
            <a:fillRect/>
          </a:stretch>
        </p:blipFill>
        <p:spPr bwMode="auto">
          <a:xfrm>
            <a:off x="2209800" y="1447800"/>
            <a:ext cx="1524000" cy="1676400"/>
          </a:xfrm>
          <a:prstGeom prst="rect">
            <a:avLst/>
          </a:prstGeom>
          <a:noFill/>
        </p:spPr>
      </p:pic>
      <p:pic>
        <p:nvPicPr>
          <p:cNvPr id="9" name="Picture 5" descr="C:\Users\manish\Desktop\data.png"/>
          <p:cNvPicPr>
            <a:picLocks noChangeAspect="1" noChangeArrowheads="1"/>
          </p:cNvPicPr>
          <p:nvPr/>
        </p:nvPicPr>
        <p:blipFill>
          <a:blip r:embed="rId2" cstate="print"/>
          <a:srcRect/>
          <a:stretch>
            <a:fillRect/>
          </a:stretch>
        </p:blipFill>
        <p:spPr bwMode="auto">
          <a:xfrm>
            <a:off x="3810000" y="1524000"/>
            <a:ext cx="1524000" cy="1676400"/>
          </a:xfrm>
          <a:prstGeom prst="rect">
            <a:avLst/>
          </a:prstGeom>
          <a:noFill/>
        </p:spPr>
      </p:pic>
      <p:pic>
        <p:nvPicPr>
          <p:cNvPr id="10" name="Picture 5" descr="C:\Users\manish\Desktop\data.png"/>
          <p:cNvPicPr>
            <a:picLocks noChangeAspect="1" noChangeArrowheads="1"/>
          </p:cNvPicPr>
          <p:nvPr/>
        </p:nvPicPr>
        <p:blipFill>
          <a:blip r:embed="rId2" cstate="print"/>
          <a:srcRect/>
          <a:stretch>
            <a:fillRect/>
          </a:stretch>
        </p:blipFill>
        <p:spPr bwMode="auto">
          <a:xfrm>
            <a:off x="457200" y="3429000"/>
            <a:ext cx="1524000" cy="1676400"/>
          </a:xfrm>
          <a:prstGeom prst="rect">
            <a:avLst/>
          </a:prstGeom>
          <a:noFill/>
        </p:spPr>
      </p:pic>
      <p:pic>
        <p:nvPicPr>
          <p:cNvPr id="11" name="Picture 5" descr="C:\Users\manish\Desktop\data.png"/>
          <p:cNvPicPr>
            <a:picLocks noChangeAspect="1" noChangeArrowheads="1"/>
          </p:cNvPicPr>
          <p:nvPr/>
        </p:nvPicPr>
        <p:blipFill>
          <a:blip r:embed="rId2" cstate="print"/>
          <a:srcRect/>
          <a:stretch>
            <a:fillRect/>
          </a:stretch>
        </p:blipFill>
        <p:spPr bwMode="auto">
          <a:xfrm>
            <a:off x="2362200" y="3429000"/>
            <a:ext cx="1524000" cy="1676400"/>
          </a:xfrm>
          <a:prstGeom prst="rect">
            <a:avLst/>
          </a:prstGeom>
          <a:noFill/>
        </p:spPr>
      </p:pic>
      <p:pic>
        <p:nvPicPr>
          <p:cNvPr id="12" name="Picture 5" descr="C:\Users\manish\Desktop\data.png"/>
          <p:cNvPicPr>
            <a:picLocks noChangeAspect="1" noChangeArrowheads="1"/>
          </p:cNvPicPr>
          <p:nvPr/>
        </p:nvPicPr>
        <p:blipFill>
          <a:blip r:embed="rId2" cstate="print"/>
          <a:srcRect/>
          <a:stretch>
            <a:fillRect/>
          </a:stretch>
        </p:blipFill>
        <p:spPr bwMode="auto">
          <a:xfrm>
            <a:off x="4038600" y="3505200"/>
            <a:ext cx="1524000" cy="1676400"/>
          </a:xfrm>
          <a:prstGeom prst="rect">
            <a:avLst/>
          </a:prstGeom>
          <a:noFill/>
        </p:spPr>
      </p:pic>
      <p:pic>
        <p:nvPicPr>
          <p:cNvPr id="13" name="Picture 8" descr="C:\Users\manish\Desktop\se.gif"/>
          <p:cNvPicPr>
            <a:picLocks noChangeAspect="1" noChangeArrowheads="1" noCrop="1"/>
          </p:cNvPicPr>
          <p:nvPr/>
        </p:nvPicPr>
        <p:blipFill>
          <a:blip r:embed="rId3"/>
          <a:srcRect/>
          <a:stretch>
            <a:fillRect/>
          </a:stretch>
        </p:blipFill>
        <p:spPr bwMode="auto">
          <a:xfrm>
            <a:off x="5715000" y="3429000"/>
            <a:ext cx="1581150" cy="2000250"/>
          </a:xfrm>
          <a:prstGeom prst="rect">
            <a:avLst/>
          </a:prstGeom>
          <a:noFill/>
        </p:spPr>
      </p:pic>
      <p:sp>
        <p:nvSpPr>
          <p:cNvPr id="14" name="TextBox 13"/>
          <p:cNvSpPr txBox="1"/>
          <p:nvPr/>
        </p:nvSpPr>
        <p:spPr>
          <a:xfrm>
            <a:off x="7239000" y="1676400"/>
            <a:ext cx="1905000" cy="2308324"/>
          </a:xfrm>
          <a:prstGeom prst="rect">
            <a:avLst/>
          </a:prstGeom>
          <a:noFill/>
        </p:spPr>
        <p:txBody>
          <a:bodyPr wrap="square" rtlCol="0">
            <a:spAutoFit/>
          </a:bodyPr>
          <a:lstStyle/>
          <a:p>
            <a:pPr>
              <a:buFont typeface="Arial" pitchFamily="34" charset="0"/>
              <a:buChar char="•"/>
            </a:pPr>
            <a:r>
              <a:rPr lang="en-US" sz="2400" b="1" dirty="0" smtClean="0">
                <a:solidFill>
                  <a:srgbClr val="FFC000"/>
                </a:solidFill>
              </a:rPr>
              <a:t>Expensive</a:t>
            </a:r>
          </a:p>
          <a:p>
            <a:r>
              <a:rPr lang="en-US" sz="2400" b="1" dirty="0" smtClean="0">
                <a:solidFill>
                  <a:srgbClr val="FFC000"/>
                </a:solidFill>
              </a:rPr>
              <a:t>    H/d</a:t>
            </a:r>
          </a:p>
          <a:p>
            <a:pPr>
              <a:buFont typeface="Arial" pitchFamily="34" charset="0"/>
              <a:buChar char="•"/>
            </a:pPr>
            <a:r>
              <a:rPr lang="en-US" sz="2400" b="1" dirty="0" smtClean="0">
                <a:solidFill>
                  <a:srgbClr val="FFC000"/>
                </a:solidFill>
              </a:rPr>
              <a:t>Expensive</a:t>
            </a:r>
          </a:p>
          <a:p>
            <a:r>
              <a:rPr lang="en-US" sz="2400" b="1" dirty="0" smtClean="0">
                <a:solidFill>
                  <a:srgbClr val="FFC000"/>
                </a:solidFill>
              </a:rPr>
              <a:t>    S/W</a:t>
            </a:r>
          </a:p>
          <a:p>
            <a:pPr>
              <a:buFont typeface="Arial" pitchFamily="34" charset="0"/>
              <a:buChar char="•"/>
            </a:pPr>
            <a:r>
              <a:rPr lang="en-US" sz="2400" b="1" dirty="0" smtClean="0">
                <a:solidFill>
                  <a:srgbClr val="FFC000"/>
                </a:solidFill>
              </a:rPr>
              <a:t>High Risk</a:t>
            </a:r>
          </a:p>
          <a:p>
            <a:r>
              <a:rPr lang="en-US" sz="2400" b="1" dirty="0" smtClean="0">
                <a:solidFill>
                  <a:srgbClr val="FFC000"/>
                </a:solidFill>
              </a:rPr>
              <a:t>   of Failure</a:t>
            </a:r>
            <a:endParaRPr lang="en-US" sz="2400" b="1" dirty="0">
              <a:solidFill>
                <a:srgbClr val="FFC000"/>
              </a:solidFill>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2709"/>
                                        </p:tgtEl>
                                        <p:attrNameLst>
                                          <p:attrName>style.visibility</p:attrName>
                                        </p:attrNameLst>
                                      </p:cBhvr>
                                      <p:to>
                                        <p:strVal val="visible"/>
                                      </p:to>
                                    </p:set>
                                    <p:anim calcmode="lin" valueType="num">
                                      <p:cBhvr additive="base">
                                        <p:cTn id="19" dur="500" fill="hold"/>
                                        <p:tgtEl>
                                          <p:spTgt spid="72709"/>
                                        </p:tgtEl>
                                        <p:attrNameLst>
                                          <p:attrName>ppt_x</p:attrName>
                                        </p:attrNameLst>
                                      </p:cBhvr>
                                      <p:tavLst>
                                        <p:tav tm="0">
                                          <p:val>
                                            <p:strVal val="#ppt_x"/>
                                          </p:val>
                                        </p:tav>
                                        <p:tav tm="100000">
                                          <p:val>
                                            <p:strVal val="#ppt_x"/>
                                          </p:val>
                                        </p:tav>
                                      </p:tavLst>
                                    </p:anim>
                                    <p:anim calcmode="lin" valueType="num">
                                      <p:cBhvr additive="base">
                                        <p:cTn id="20" dur="500" fill="hold"/>
                                        <p:tgtEl>
                                          <p:spTgt spid="7270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2712"/>
                                        </p:tgtEl>
                                        <p:attrNameLst>
                                          <p:attrName>style.visibility</p:attrName>
                                        </p:attrNameLst>
                                      </p:cBhvr>
                                      <p:to>
                                        <p:strVal val="visible"/>
                                      </p:to>
                                    </p:set>
                                    <p:anim calcmode="lin" valueType="num">
                                      <p:cBhvr additive="base">
                                        <p:cTn id="25" dur="500" fill="hold"/>
                                        <p:tgtEl>
                                          <p:spTgt spid="72712"/>
                                        </p:tgtEl>
                                        <p:attrNameLst>
                                          <p:attrName>ppt_x</p:attrName>
                                        </p:attrNameLst>
                                      </p:cBhvr>
                                      <p:tavLst>
                                        <p:tav tm="0">
                                          <p:val>
                                            <p:strVal val="#ppt_x"/>
                                          </p:val>
                                        </p:tav>
                                        <p:tav tm="100000">
                                          <p:val>
                                            <p:strVal val="#ppt_x"/>
                                          </p:val>
                                        </p:tav>
                                      </p:tavLst>
                                    </p:anim>
                                    <p:anim calcmode="lin" valueType="num">
                                      <p:cBhvr additive="base">
                                        <p:cTn id="26" dur="500" fill="hold"/>
                                        <p:tgtEl>
                                          <p:spTgt spid="727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2000"/>
                                        <p:tgtEl>
                                          <p:spTgt spid="14">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
                                            <p:txEl>
                                              <p:pRg st="1" end="1"/>
                                            </p:txEl>
                                          </p:spTgt>
                                        </p:tgtEl>
                                        <p:attrNameLst>
                                          <p:attrName>style.visibility</p:attrName>
                                        </p:attrNameLst>
                                      </p:cBhvr>
                                      <p:to>
                                        <p:strVal val="visible"/>
                                      </p:to>
                                    </p:set>
                                    <p:animEffect transition="in" filter="fade">
                                      <p:cBhvr>
                                        <p:cTn id="60" dur="2000"/>
                                        <p:tgtEl>
                                          <p:spTgt spid="14">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
                                            <p:txEl>
                                              <p:pRg st="2" end="2"/>
                                            </p:txEl>
                                          </p:spTgt>
                                        </p:tgtEl>
                                        <p:attrNameLst>
                                          <p:attrName>style.visibility</p:attrName>
                                        </p:attrNameLst>
                                      </p:cBhvr>
                                      <p:to>
                                        <p:strVal val="visible"/>
                                      </p:to>
                                    </p:set>
                                    <p:animEffect transition="in" filter="fade">
                                      <p:cBhvr>
                                        <p:cTn id="65" dur="2000"/>
                                        <p:tgtEl>
                                          <p:spTgt spid="14">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4">
                                            <p:txEl>
                                              <p:pRg st="3" end="3"/>
                                            </p:txEl>
                                          </p:spTgt>
                                        </p:tgtEl>
                                        <p:attrNameLst>
                                          <p:attrName>style.visibility</p:attrName>
                                        </p:attrNameLst>
                                      </p:cBhvr>
                                      <p:to>
                                        <p:strVal val="visible"/>
                                      </p:to>
                                    </p:set>
                                    <p:animEffect transition="in" filter="fade">
                                      <p:cBhvr>
                                        <p:cTn id="70" dur="2000"/>
                                        <p:tgtEl>
                                          <p:spTgt spid="14">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4">
                                            <p:txEl>
                                              <p:pRg st="4" end="4"/>
                                            </p:txEl>
                                          </p:spTgt>
                                        </p:tgtEl>
                                        <p:attrNameLst>
                                          <p:attrName>style.visibility</p:attrName>
                                        </p:attrNameLst>
                                      </p:cBhvr>
                                      <p:to>
                                        <p:strVal val="visible"/>
                                      </p:to>
                                    </p:set>
                                    <p:animEffect transition="in" filter="fade">
                                      <p:cBhvr>
                                        <p:cTn id="75" dur="2000"/>
                                        <p:tgtEl>
                                          <p:spTgt spid="14">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4">
                                            <p:txEl>
                                              <p:pRg st="5" end="5"/>
                                            </p:txEl>
                                          </p:spTgt>
                                        </p:tgtEl>
                                        <p:attrNameLst>
                                          <p:attrName>style.visibility</p:attrName>
                                        </p:attrNameLst>
                                      </p:cBhvr>
                                      <p:to>
                                        <p:strVal val="visible"/>
                                      </p:to>
                                    </p:set>
                                    <p:animEffect transition="in" filter="fade">
                                      <p:cBhvr>
                                        <p:cTn id="80" dur="20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Resource &amp;  DATA</a:t>
            </a:r>
            <a:endParaRPr lang="en-US" dirty="0"/>
          </a:p>
        </p:txBody>
      </p:sp>
      <p:sp>
        <p:nvSpPr>
          <p:cNvPr id="72706" name="AutoShape 2" descr="Image result for data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2708" name="AutoShape 4" descr="Image result for data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2709" name="Picture 5" descr="C:\Users\manish\Desktop\data.png"/>
          <p:cNvPicPr>
            <a:picLocks noChangeAspect="1" noChangeArrowheads="1"/>
          </p:cNvPicPr>
          <p:nvPr/>
        </p:nvPicPr>
        <p:blipFill>
          <a:blip r:embed="rId2" cstate="print"/>
          <a:srcRect/>
          <a:stretch>
            <a:fillRect/>
          </a:stretch>
        </p:blipFill>
        <p:spPr bwMode="auto">
          <a:xfrm>
            <a:off x="533400" y="1524000"/>
            <a:ext cx="1066800" cy="1219200"/>
          </a:xfrm>
          <a:prstGeom prst="rect">
            <a:avLst/>
          </a:prstGeom>
          <a:noFill/>
        </p:spPr>
      </p:pic>
      <p:sp>
        <p:nvSpPr>
          <p:cNvPr id="72711" name="AutoShape 7" descr="Image result for serv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2712" name="Picture 8" descr="C:\Users\manish\Desktop\se.gif"/>
          <p:cNvPicPr>
            <a:picLocks noChangeAspect="1" noChangeArrowheads="1" noCrop="1"/>
          </p:cNvPicPr>
          <p:nvPr/>
        </p:nvPicPr>
        <p:blipFill>
          <a:blip r:embed="rId3"/>
          <a:srcRect/>
          <a:stretch>
            <a:fillRect/>
          </a:stretch>
        </p:blipFill>
        <p:spPr bwMode="auto">
          <a:xfrm>
            <a:off x="4495800" y="1371600"/>
            <a:ext cx="1581150" cy="2000250"/>
          </a:xfrm>
          <a:prstGeom prst="rect">
            <a:avLst/>
          </a:prstGeom>
          <a:noFill/>
        </p:spPr>
      </p:pic>
      <p:pic>
        <p:nvPicPr>
          <p:cNvPr id="8" name="Picture 5" descr="C:\Users\manish\Desktop\data.png"/>
          <p:cNvPicPr>
            <a:picLocks noChangeAspect="1" noChangeArrowheads="1"/>
          </p:cNvPicPr>
          <p:nvPr/>
        </p:nvPicPr>
        <p:blipFill>
          <a:blip r:embed="rId4" cstate="print"/>
          <a:srcRect/>
          <a:stretch>
            <a:fillRect/>
          </a:stretch>
        </p:blipFill>
        <p:spPr bwMode="auto">
          <a:xfrm>
            <a:off x="1981200" y="1600200"/>
            <a:ext cx="838200" cy="1143000"/>
          </a:xfrm>
          <a:prstGeom prst="rect">
            <a:avLst/>
          </a:prstGeom>
          <a:noFill/>
        </p:spPr>
      </p:pic>
      <p:pic>
        <p:nvPicPr>
          <p:cNvPr id="9" name="Picture 5" descr="C:\Users\manish\Desktop\data.png"/>
          <p:cNvPicPr>
            <a:picLocks noChangeAspect="1" noChangeArrowheads="1"/>
          </p:cNvPicPr>
          <p:nvPr/>
        </p:nvPicPr>
        <p:blipFill>
          <a:blip r:embed="rId5" cstate="print"/>
          <a:srcRect/>
          <a:stretch>
            <a:fillRect/>
          </a:stretch>
        </p:blipFill>
        <p:spPr bwMode="auto">
          <a:xfrm>
            <a:off x="3124200" y="1676400"/>
            <a:ext cx="762000" cy="990600"/>
          </a:xfrm>
          <a:prstGeom prst="rect">
            <a:avLst/>
          </a:prstGeom>
          <a:noFill/>
        </p:spPr>
      </p:pic>
      <p:pic>
        <p:nvPicPr>
          <p:cNvPr id="10" name="Picture 5" descr="C:\Users\manish\Desktop\data.png"/>
          <p:cNvPicPr>
            <a:picLocks noChangeAspect="1" noChangeArrowheads="1"/>
          </p:cNvPicPr>
          <p:nvPr/>
        </p:nvPicPr>
        <p:blipFill>
          <a:blip r:embed="rId6" cstate="print"/>
          <a:srcRect/>
          <a:stretch>
            <a:fillRect/>
          </a:stretch>
        </p:blipFill>
        <p:spPr bwMode="auto">
          <a:xfrm>
            <a:off x="457200" y="3429000"/>
            <a:ext cx="990600" cy="1066800"/>
          </a:xfrm>
          <a:prstGeom prst="rect">
            <a:avLst/>
          </a:prstGeom>
          <a:noFill/>
        </p:spPr>
      </p:pic>
      <p:pic>
        <p:nvPicPr>
          <p:cNvPr id="11" name="Picture 5" descr="C:\Users\manish\Desktop\data.png"/>
          <p:cNvPicPr>
            <a:picLocks noChangeAspect="1" noChangeArrowheads="1"/>
          </p:cNvPicPr>
          <p:nvPr/>
        </p:nvPicPr>
        <p:blipFill>
          <a:blip r:embed="rId7" cstate="print"/>
          <a:srcRect/>
          <a:stretch>
            <a:fillRect/>
          </a:stretch>
        </p:blipFill>
        <p:spPr bwMode="auto">
          <a:xfrm>
            <a:off x="1752600" y="3429000"/>
            <a:ext cx="838200" cy="990600"/>
          </a:xfrm>
          <a:prstGeom prst="rect">
            <a:avLst/>
          </a:prstGeom>
          <a:noFill/>
        </p:spPr>
      </p:pic>
      <p:pic>
        <p:nvPicPr>
          <p:cNvPr id="12" name="Picture 5" descr="C:\Users\manish\Desktop\data.png"/>
          <p:cNvPicPr>
            <a:picLocks noChangeAspect="1" noChangeArrowheads="1"/>
          </p:cNvPicPr>
          <p:nvPr/>
        </p:nvPicPr>
        <p:blipFill>
          <a:blip r:embed="rId6" cstate="print"/>
          <a:srcRect/>
          <a:stretch>
            <a:fillRect/>
          </a:stretch>
        </p:blipFill>
        <p:spPr bwMode="auto">
          <a:xfrm>
            <a:off x="2819400" y="3352800"/>
            <a:ext cx="990600" cy="1066800"/>
          </a:xfrm>
          <a:prstGeom prst="rect">
            <a:avLst/>
          </a:prstGeom>
          <a:noFill/>
        </p:spPr>
      </p:pic>
      <p:pic>
        <p:nvPicPr>
          <p:cNvPr id="13" name="Picture 8" descr="C:\Users\manish\Desktop\se.gif"/>
          <p:cNvPicPr>
            <a:picLocks noChangeAspect="1" noChangeArrowheads="1" noCrop="1"/>
          </p:cNvPicPr>
          <p:nvPr/>
        </p:nvPicPr>
        <p:blipFill>
          <a:blip r:embed="rId3"/>
          <a:srcRect/>
          <a:stretch>
            <a:fillRect/>
          </a:stretch>
        </p:blipFill>
        <p:spPr bwMode="auto">
          <a:xfrm>
            <a:off x="4419600" y="3200400"/>
            <a:ext cx="1581150" cy="2000250"/>
          </a:xfrm>
          <a:prstGeom prst="rect">
            <a:avLst/>
          </a:prstGeom>
          <a:noFill/>
        </p:spPr>
      </p:pic>
      <p:sp>
        <p:nvSpPr>
          <p:cNvPr id="14" name="TextBox 13"/>
          <p:cNvSpPr txBox="1"/>
          <p:nvPr/>
        </p:nvSpPr>
        <p:spPr>
          <a:xfrm>
            <a:off x="6019800" y="1676400"/>
            <a:ext cx="3124200" cy="3046988"/>
          </a:xfrm>
          <a:prstGeom prst="rect">
            <a:avLst/>
          </a:prstGeom>
          <a:noFill/>
        </p:spPr>
        <p:txBody>
          <a:bodyPr wrap="square" rtlCol="0">
            <a:spAutoFit/>
          </a:bodyPr>
          <a:lstStyle/>
          <a:p>
            <a:r>
              <a:rPr lang="en-US" sz="2400" b="1" dirty="0" smtClean="0">
                <a:solidFill>
                  <a:srgbClr val="FFC000"/>
                </a:solidFill>
              </a:rPr>
              <a:t>HADOOP ADV</a:t>
            </a:r>
          </a:p>
          <a:p>
            <a:pPr>
              <a:buFont typeface="Arial" pitchFamily="34" charset="0"/>
              <a:buChar char="•"/>
            </a:pPr>
            <a:r>
              <a:rPr lang="en-US" sz="2400" b="1" dirty="0" smtClean="0">
                <a:solidFill>
                  <a:srgbClr val="FFC000"/>
                </a:solidFill>
              </a:rPr>
              <a:t>Commodity H/d</a:t>
            </a:r>
          </a:p>
          <a:p>
            <a:pPr>
              <a:buFont typeface="Arial" pitchFamily="34" charset="0"/>
              <a:buChar char="•"/>
            </a:pPr>
            <a:r>
              <a:rPr lang="en-US" sz="2400" b="1" dirty="0" smtClean="0">
                <a:solidFill>
                  <a:srgbClr val="FFC000"/>
                </a:solidFill>
              </a:rPr>
              <a:t>Free S/W</a:t>
            </a:r>
          </a:p>
          <a:p>
            <a:pPr>
              <a:buFont typeface="Arial" pitchFamily="34" charset="0"/>
              <a:buChar char="•"/>
            </a:pPr>
            <a:r>
              <a:rPr lang="en-US" sz="2400" b="1" dirty="0" smtClean="0">
                <a:solidFill>
                  <a:srgbClr val="FFC000"/>
                </a:solidFill>
              </a:rPr>
              <a:t>Reduced Risk of Failure</a:t>
            </a:r>
          </a:p>
          <a:p>
            <a:pPr>
              <a:buFont typeface="Arial" pitchFamily="34" charset="0"/>
              <a:buChar char="•"/>
            </a:pPr>
            <a:r>
              <a:rPr lang="en-US" sz="2400" b="1" dirty="0" smtClean="0">
                <a:solidFill>
                  <a:srgbClr val="FFC000"/>
                </a:solidFill>
              </a:rPr>
              <a:t>1o times processing power in 1/10</a:t>
            </a:r>
            <a:r>
              <a:rPr lang="en-US" sz="2400" b="1" baseline="30000" dirty="0" smtClean="0">
                <a:solidFill>
                  <a:srgbClr val="FFC000"/>
                </a:solidFill>
              </a:rPr>
              <a:t>th</a:t>
            </a:r>
            <a:r>
              <a:rPr lang="en-US" sz="2400" b="1" dirty="0" smtClean="0">
                <a:solidFill>
                  <a:srgbClr val="FFC000"/>
                </a:solidFill>
              </a:rPr>
              <a:t> cost.</a:t>
            </a:r>
            <a:endParaRPr lang="en-US" sz="2400" b="1" dirty="0">
              <a:solidFill>
                <a:srgbClr val="FFC000"/>
              </a:solidFill>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2709"/>
                                        </p:tgtEl>
                                        <p:attrNameLst>
                                          <p:attrName>style.visibility</p:attrName>
                                        </p:attrNameLst>
                                      </p:cBhvr>
                                      <p:to>
                                        <p:strVal val="visible"/>
                                      </p:to>
                                    </p:set>
                                    <p:anim calcmode="lin" valueType="num">
                                      <p:cBhvr additive="base">
                                        <p:cTn id="19" dur="500" fill="hold"/>
                                        <p:tgtEl>
                                          <p:spTgt spid="72709"/>
                                        </p:tgtEl>
                                        <p:attrNameLst>
                                          <p:attrName>ppt_x</p:attrName>
                                        </p:attrNameLst>
                                      </p:cBhvr>
                                      <p:tavLst>
                                        <p:tav tm="0">
                                          <p:val>
                                            <p:strVal val="#ppt_x"/>
                                          </p:val>
                                        </p:tav>
                                        <p:tav tm="100000">
                                          <p:val>
                                            <p:strVal val="#ppt_x"/>
                                          </p:val>
                                        </p:tav>
                                      </p:tavLst>
                                    </p:anim>
                                    <p:anim calcmode="lin" valueType="num">
                                      <p:cBhvr additive="base">
                                        <p:cTn id="20" dur="500" fill="hold"/>
                                        <p:tgtEl>
                                          <p:spTgt spid="7270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2712"/>
                                        </p:tgtEl>
                                        <p:attrNameLst>
                                          <p:attrName>style.visibility</p:attrName>
                                        </p:attrNameLst>
                                      </p:cBhvr>
                                      <p:to>
                                        <p:strVal val="visible"/>
                                      </p:to>
                                    </p:set>
                                    <p:anim calcmode="lin" valueType="num">
                                      <p:cBhvr additive="base">
                                        <p:cTn id="25" dur="500" fill="hold"/>
                                        <p:tgtEl>
                                          <p:spTgt spid="72712"/>
                                        </p:tgtEl>
                                        <p:attrNameLst>
                                          <p:attrName>ppt_x</p:attrName>
                                        </p:attrNameLst>
                                      </p:cBhvr>
                                      <p:tavLst>
                                        <p:tav tm="0">
                                          <p:val>
                                            <p:strVal val="#ppt_x"/>
                                          </p:val>
                                        </p:tav>
                                        <p:tav tm="100000">
                                          <p:val>
                                            <p:strVal val="#ppt_x"/>
                                          </p:val>
                                        </p:tav>
                                      </p:tavLst>
                                    </p:anim>
                                    <p:anim calcmode="lin" valueType="num">
                                      <p:cBhvr additive="base">
                                        <p:cTn id="26" dur="500" fill="hold"/>
                                        <p:tgtEl>
                                          <p:spTgt spid="727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2000"/>
                                        <p:tgtEl>
                                          <p:spTgt spid="14">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
                                            <p:txEl>
                                              <p:pRg st="1" end="1"/>
                                            </p:txEl>
                                          </p:spTgt>
                                        </p:tgtEl>
                                        <p:attrNameLst>
                                          <p:attrName>style.visibility</p:attrName>
                                        </p:attrNameLst>
                                      </p:cBhvr>
                                      <p:to>
                                        <p:strVal val="visible"/>
                                      </p:to>
                                    </p:set>
                                    <p:animEffect transition="in" filter="fade">
                                      <p:cBhvr>
                                        <p:cTn id="60" dur="2000"/>
                                        <p:tgtEl>
                                          <p:spTgt spid="14">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
                                            <p:txEl>
                                              <p:pRg st="2" end="2"/>
                                            </p:txEl>
                                          </p:spTgt>
                                        </p:tgtEl>
                                        <p:attrNameLst>
                                          <p:attrName>style.visibility</p:attrName>
                                        </p:attrNameLst>
                                      </p:cBhvr>
                                      <p:to>
                                        <p:strVal val="visible"/>
                                      </p:to>
                                    </p:set>
                                    <p:animEffect transition="in" filter="fade">
                                      <p:cBhvr>
                                        <p:cTn id="65" dur="2000"/>
                                        <p:tgtEl>
                                          <p:spTgt spid="14">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4">
                                            <p:txEl>
                                              <p:pRg st="3" end="3"/>
                                            </p:txEl>
                                          </p:spTgt>
                                        </p:tgtEl>
                                        <p:attrNameLst>
                                          <p:attrName>style.visibility</p:attrName>
                                        </p:attrNameLst>
                                      </p:cBhvr>
                                      <p:to>
                                        <p:strVal val="visible"/>
                                      </p:to>
                                    </p:set>
                                    <p:animEffect transition="in" filter="fade">
                                      <p:cBhvr>
                                        <p:cTn id="70" dur="2000"/>
                                        <p:tgtEl>
                                          <p:spTgt spid="14">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4">
                                            <p:txEl>
                                              <p:pRg st="4" end="4"/>
                                            </p:txEl>
                                          </p:spTgt>
                                        </p:tgtEl>
                                        <p:attrNameLst>
                                          <p:attrName>style.visibility</p:attrName>
                                        </p:attrNameLst>
                                      </p:cBhvr>
                                      <p:to>
                                        <p:strVal val="visible"/>
                                      </p:to>
                                    </p:set>
                                    <p:animEffect transition="in" filter="fade">
                                      <p:cBhvr>
                                        <p:cTn id="75" dur="20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Very high end machines are expensive</a:t>
            </a:r>
            <a:endParaRPr lang="en-US" dirty="0"/>
          </a:p>
        </p:txBody>
      </p:sp>
      <p:pic>
        <p:nvPicPr>
          <p:cNvPr id="10242" name="Picture 2"/>
          <p:cNvPicPr>
            <a:picLocks noChangeAspect="1" noChangeArrowheads="1"/>
          </p:cNvPicPr>
          <p:nvPr/>
        </p:nvPicPr>
        <p:blipFill>
          <a:blip r:embed="rId2"/>
          <a:srcRect/>
          <a:stretch>
            <a:fillRect/>
          </a:stretch>
        </p:blipFill>
        <p:spPr bwMode="auto">
          <a:xfrm>
            <a:off x="3357563" y="2014538"/>
            <a:ext cx="4643437" cy="4691062"/>
          </a:xfrm>
          <a:prstGeom prst="rect">
            <a:avLst/>
          </a:prstGeom>
          <a:noFill/>
          <a:ln w="9525">
            <a:noFill/>
            <a:miter lim="800000"/>
            <a:headEnd/>
            <a:tailEnd/>
          </a:ln>
          <a:effectLst/>
        </p:spPr>
      </p:pic>
      <p:sp>
        <p:nvSpPr>
          <p:cNvPr id="5" name="TextBox 4"/>
          <p:cNvSpPr txBox="1"/>
          <p:nvPr/>
        </p:nvSpPr>
        <p:spPr>
          <a:xfrm>
            <a:off x="381000" y="1828800"/>
            <a:ext cx="2743200" cy="461665"/>
          </a:xfrm>
          <a:prstGeom prst="rect">
            <a:avLst/>
          </a:prstGeom>
          <a:noFill/>
        </p:spPr>
        <p:txBody>
          <a:bodyPr wrap="square" rtlCol="0">
            <a:spAutoFit/>
          </a:bodyPr>
          <a:lstStyle/>
          <a:p>
            <a:r>
              <a:rPr lang="en-US" sz="2400" b="1" dirty="0" smtClean="0">
                <a:solidFill>
                  <a:srgbClr val="FFC000"/>
                </a:solidFill>
                <a:latin typeface="Aharoni" pitchFamily="2" charset="-79"/>
                <a:cs typeface="Aharoni" pitchFamily="2" charset="-79"/>
              </a:rPr>
              <a:t>Cray Computer</a:t>
            </a:r>
            <a:endParaRPr lang="en-US" b="1" dirty="0">
              <a:solidFill>
                <a:srgbClr val="FFC000"/>
              </a:solidFill>
              <a:latin typeface="Aharoni" pitchFamily="2" charset="-79"/>
              <a:cs typeface="Aharoni" pitchFamily="2" charset="-79"/>
            </a:endParaRPr>
          </a:p>
        </p:txBody>
      </p:sp>
    </p:spTree>
  </p:cSld>
  <p:clrMapOvr>
    <a:masterClrMapping/>
  </p:clrMapOvr>
  <p:transition spd="med">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descr="Image result for overloaded horse vehic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srcRect/>
          <a:stretch>
            <a:fillRect/>
          </a:stretch>
        </p:blipFill>
        <p:spPr bwMode="auto">
          <a:xfrm>
            <a:off x="2043113" y="609601"/>
            <a:ext cx="5881687" cy="4548188"/>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SemiStructured</a:t>
            </a:r>
            <a:r>
              <a:rPr lang="en-US" dirty="0" smtClean="0"/>
              <a:t> Data</a:t>
            </a:r>
            <a:endParaRPr lang="en-US" dirty="0"/>
          </a:p>
        </p:txBody>
      </p:sp>
      <p:sp>
        <p:nvSpPr>
          <p:cNvPr id="3" name="TextBox 2"/>
          <p:cNvSpPr txBox="1"/>
          <p:nvPr/>
        </p:nvSpPr>
        <p:spPr>
          <a:xfrm>
            <a:off x="685800" y="1524000"/>
            <a:ext cx="8077200" cy="923330"/>
          </a:xfrm>
          <a:prstGeom prst="rect">
            <a:avLst/>
          </a:prstGeom>
          <a:noFill/>
        </p:spPr>
        <p:txBody>
          <a:bodyPr wrap="square" rtlCol="0">
            <a:spAutoFit/>
          </a:bodyPr>
          <a:lstStyle/>
          <a:p>
            <a:pPr>
              <a:buFont typeface="Arial" pitchFamily="34" charset="0"/>
              <a:buChar char="•"/>
            </a:pPr>
            <a:r>
              <a:rPr lang="en-US" dirty="0" smtClean="0"/>
              <a:t>Semi Structured Data is a Form of Structured Data that Doesn’t Conform with the Formal Structure of data models associated with Relational </a:t>
            </a:r>
            <a:r>
              <a:rPr lang="en-US" dirty="0" err="1" smtClean="0"/>
              <a:t>DataBase</a:t>
            </a:r>
            <a:r>
              <a:rPr lang="en-US" dirty="0" smtClean="0"/>
              <a:t>.</a:t>
            </a:r>
            <a:endParaRPr lang="en-US" dirty="0"/>
          </a:p>
        </p:txBody>
      </p:sp>
      <p:sp>
        <p:nvSpPr>
          <p:cNvPr id="4" name="TextBox 3"/>
          <p:cNvSpPr txBox="1"/>
          <p:nvPr/>
        </p:nvSpPr>
        <p:spPr>
          <a:xfrm>
            <a:off x="838200" y="3124200"/>
            <a:ext cx="7696200" cy="923330"/>
          </a:xfrm>
          <a:prstGeom prst="rect">
            <a:avLst/>
          </a:prstGeom>
          <a:noFill/>
        </p:spPr>
        <p:txBody>
          <a:bodyPr wrap="square" rtlCol="0">
            <a:spAutoFit/>
          </a:bodyPr>
          <a:lstStyle/>
          <a:p>
            <a:r>
              <a:rPr lang="en-US" dirty="0" smtClean="0"/>
              <a:t>Ex: XML Data</a:t>
            </a:r>
          </a:p>
          <a:p>
            <a:r>
              <a:rPr lang="en-US" dirty="0" smtClean="0"/>
              <a:t>      JSON Data</a:t>
            </a:r>
          </a:p>
          <a:p>
            <a:r>
              <a:rPr lang="en-US" dirty="0" smtClean="0"/>
              <a:t> Log Files</a:t>
            </a:r>
            <a:endParaRPr lang="en-US" dirty="0"/>
          </a:p>
        </p:txBody>
      </p:sp>
    </p:spTree>
  </p:cSld>
  <p:clrMapOvr>
    <a:masterClrMapping/>
  </p:clrMapOvr>
  <p:transition spd="med">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1265" name="Picture 1"/>
          <p:cNvPicPr>
            <a:picLocks noChangeAspect="1" noChangeArrowheads="1"/>
          </p:cNvPicPr>
          <p:nvPr/>
        </p:nvPicPr>
        <p:blipFill>
          <a:blip r:embed="rId2"/>
          <a:srcRect/>
          <a:stretch>
            <a:fillRect/>
          </a:stretch>
        </p:blipFill>
        <p:spPr bwMode="auto">
          <a:xfrm>
            <a:off x="1" y="381000"/>
            <a:ext cx="9144000" cy="5448300"/>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2"/>
          <a:srcRect/>
          <a:stretch>
            <a:fillRect/>
          </a:stretch>
        </p:blipFill>
        <p:spPr bwMode="auto">
          <a:xfrm>
            <a:off x="1" y="533400"/>
            <a:ext cx="9144000" cy="5381625"/>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1329"/>
            <a:ext cx="8229600" cy="3928872"/>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2"/>
          </a:lnRef>
          <a:fillRef idx="1">
            <a:schemeClr val="lt1"/>
          </a:fillRef>
          <a:effectRef idx="0">
            <a:schemeClr val="accent2"/>
          </a:effectRef>
          <a:fontRef idx="minor">
            <a:schemeClr val="dk1"/>
          </a:fontRef>
        </p:style>
        <p:txBody>
          <a:bodyPr>
            <a:normAutofit/>
          </a:bodyPr>
          <a:lstStyle/>
          <a:p>
            <a:r>
              <a:rPr lang="en-US" dirty="0" smtClean="0"/>
              <a:t>Commodity hardware</a:t>
            </a:r>
          </a:p>
          <a:p>
            <a:r>
              <a:rPr lang="en-US" dirty="0" smtClean="0"/>
              <a:t>Horizontal scalability</a:t>
            </a:r>
          </a:p>
          <a:p>
            <a:r>
              <a:rPr lang="en-US" dirty="0" smtClean="0"/>
              <a:t>Fault tolerance</a:t>
            </a:r>
          </a:p>
          <a:p>
            <a:r>
              <a:rPr lang="en-US" dirty="0" smtClean="0"/>
              <a:t>HDFS Follows the Philosophy</a:t>
            </a:r>
          </a:p>
          <a:p>
            <a:r>
              <a:rPr lang="en-US" dirty="0" smtClean="0"/>
              <a:t>   </a:t>
            </a:r>
            <a:r>
              <a:rPr lang="en-US" dirty="0" smtClean="0">
                <a:solidFill>
                  <a:srgbClr val="C00000"/>
                </a:solidFill>
              </a:rPr>
              <a:t>Write Once and Read Multiple Times</a:t>
            </a:r>
          </a:p>
          <a:p>
            <a:pPr>
              <a:buFont typeface="Wingdings" pitchFamily="2" charset="2"/>
              <a:buChar char="v"/>
            </a:pPr>
            <a:r>
              <a:rPr lang="en-US" dirty="0" smtClean="0"/>
              <a:t>Durability</a:t>
            </a:r>
          </a:p>
          <a:p>
            <a:pPr>
              <a:buFont typeface="Wingdings" pitchFamily="2" charset="2"/>
              <a:buChar char="v"/>
            </a:pPr>
            <a:r>
              <a:rPr lang="en-US" dirty="0" smtClean="0"/>
              <a:t>High Availability</a:t>
            </a:r>
          </a:p>
          <a:p>
            <a:pPr>
              <a:buFont typeface="Wingdings" pitchFamily="2" charset="2"/>
              <a:buChar char="v"/>
            </a:pPr>
            <a:r>
              <a:rPr lang="en-US" dirty="0" smtClean="0"/>
              <a:t>Throughput</a:t>
            </a:r>
            <a:endParaRPr lang="en-US" dirty="0"/>
          </a:p>
        </p:txBody>
      </p:sp>
      <p:sp>
        <p:nvSpPr>
          <p:cNvPr id="2" name="Title 1"/>
          <p:cNvSpPr>
            <a:spLocks noGrp="1"/>
          </p:cNvSpPr>
          <p:nvPr>
            <p:ph type="title"/>
          </p:nvPr>
        </p:nvSpPr>
        <p:spPr/>
        <p:txBody>
          <a:bodyPr/>
          <a:lstStyle/>
          <a:p>
            <a:r>
              <a:rPr lang="en-US" dirty="0" smtClean="0"/>
              <a:t>HDFS Features</a:t>
            </a:r>
            <a:endParaRPr lang="en-US" dirty="0"/>
          </a:p>
        </p:txBody>
      </p:sp>
    </p:spTree>
  </p:cSld>
  <p:clrMapOvr>
    <a:masterClrMapping/>
  </p:clrMapOvr>
  <p:transition spd="med">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Hadoop solution : Run on commodity hardware</a:t>
            </a:r>
            <a:endParaRPr lang="en-US" dirty="0">
              <a:solidFill>
                <a:srgbClr val="FFC000"/>
              </a:solidFill>
            </a:endParaRPr>
          </a:p>
        </p:txBody>
      </p:sp>
      <p:sp>
        <p:nvSpPr>
          <p:cNvPr id="3" name="Rectangle 2"/>
          <p:cNvSpPr/>
          <p:nvPr/>
        </p:nvSpPr>
        <p:spPr>
          <a:xfrm>
            <a:off x="228600" y="1447800"/>
            <a:ext cx="68580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smtClean="0"/>
              <a:t>Problem : hardware failure may lead to data loss</a:t>
            </a:r>
          </a:p>
          <a:p>
            <a:endParaRPr lang="en-US" dirty="0"/>
          </a:p>
        </p:txBody>
      </p:sp>
      <p:pic>
        <p:nvPicPr>
          <p:cNvPr id="11266" name="Picture 2"/>
          <p:cNvPicPr>
            <a:picLocks noChangeAspect="1" noChangeArrowheads="1"/>
          </p:cNvPicPr>
          <p:nvPr/>
        </p:nvPicPr>
        <p:blipFill>
          <a:blip r:embed="rId2"/>
          <a:srcRect/>
          <a:stretch>
            <a:fillRect/>
          </a:stretch>
        </p:blipFill>
        <p:spPr bwMode="auto">
          <a:xfrm>
            <a:off x="1219200" y="2143125"/>
            <a:ext cx="6858000" cy="4714875"/>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 calcmode="lin" valueType="num">
                                      <p:cBhvr additive="base">
                                        <p:cTn id="17" dur="500" fill="hold"/>
                                        <p:tgtEl>
                                          <p:spTgt spid="11266"/>
                                        </p:tgtEl>
                                        <p:attrNameLst>
                                          <p:attrName>ppt_x</p:attrName>
                                        </p:attrNameLst>
                                      </p:cBhvr>
                                      <p:tavLst>
                                        <p:tav tm="0">
                                          <p:val>
                                            <p:strVal val="#ppt_x"/>
                                          </p:val>
                                        </p:tav>
                                        <p:tav tm="100000">
                                          <p:val>
                                            <p:strVal val="#ppt_x"/>
                                          </p:val>
                                        </p:tav>
                                      </p:tavLst>
                                    </p:anim>
                                    <p:anim calcmode="lin" valueType="num">
                                      <p:cBhvr additive="base">
                                        <p:cTn id="1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169" name="Picture 1"/>
          <p:cNvPicPr>
            <a:picLocks noChangeAspect="1" noChangeArrowheads="1"/>
          </p:cNvPicPr>
          <p:nvPr/>
        </p:nvPicPr>
        <p:blipFill>
          <a:blip r:embed="rId2"/>
          <a:srcRect/>
          <a:stretch>
            <a:fillRect/>
          </a:stretch>
        </p:blipFill>
        <p:spPr bwMode="auto">
          <a:xfrm>
            <a:off x="228600" y="228600"/>
            <a:ext cx="7967663" cy="5562599"/>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More storage and compute power can be achieved by adding more nodes to a Hadoop cluster. This eliminates the need to buy more and more powerful and expensive hardware.</a:t>
            </a:r>
          </a:p>
          <a:p>
            <a:r>
              <a:rPr lang="en-US" b="1" dirty="0" smtClean="0"/>
              <a:t>Hadoop can handle unstructured / semi-structured data</a:t>
            </a:r>
          </a:p>
          <a:p>
            <a:pPr>
              <a:buFont typeface="Wingdings" pitchFamily="2" charset="2"/>
              <a:buChar char="v"/>
            </a:pPr>
            <a:r>
              <a:rPr lang="en-US" dirty="0" smtClean="0"/>
              <a:t>Hadoop doesn't enforce a 'schema' on the data it stores. It can handle arbitrary text and binary data. So</a:t>
            </a:r>
          </a:p>
          <a:p>
            <a:pPr>
              <a:buFont typeface="Wingdings" pitchFamily="2" charset="2"/>
              <a:buChar char="v"/>
            </a:pPr>
            <a:r>
              <a:rPr lang="en-US" dirty="0" smtClean="0"/>
              <a:t>Hadoop can 'digest' any unstructured data easily.</a:t>
            </a:r>
            <a:endParaRPr lang="en-US" dirty="0"/>
          </a:p>
        </p:txBody>
      </p:sp>
      <p:sp>
        <p:nvSpPr>
          <p:cNvPr id="3" name="Title 2"/>
          <p:cNvSpPr>
            <a:spLocks noGrp="1"/>
          </p:cNvSpPr>
          <p:nvPr>
            <p:ph type="title"/>
          </p:nvPr>
        </p:nvSpPr>
        <p:spPr/>
        <p:txBody>
          <a:bodyPr>
            <a:normAutofit fontScale="90000"/>
          </a:bodyPr>
          <a:lstStyle/>
          <a:p>
            <a:r>
              <a:rPr lang="en-US" dirty="0" smtClean="0"/>
              <a:t>Hadoop clusters scale horizontally</a:t>
            </a:r>
            <a:endParaRPr lang="en-US" dirty="0"/>
          </a:p>
        </p:txBody>
      </p:sp>
    </p:spTree>
  </p:cSld>
  <p:clrMapOvr>
    <a:masterClrMapping/>
  </p:clrMapOvr>
  <p:transition spd="med">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Hadoop is built to run on a cluster of machines</a:t>
            </a:r>
            <a:endParaRPr lang="en-US" dirty="0"/>
          </a:p>
        </p:txBody>
      </p:sp>
      <p:sp>
        <p:nvSpPr>
          <p:cNvPr id="3" name="Title 2"/>
          <p:cNvSpPr>
            <a:spLocks noGrp="1"/>
          </p:cNvSpPr>
          <p:nvPr>
            <p:ph type="title"/>
          </p:nvPr>
        </p:nvSpPr>
        <p:spPr/>
        <p:txBody>
          <a:bodyPr>
            <a:normAutofit fontScale="90000"/>
          </a:bodyPr>
          <a:lstStyle/>
          <a:p>
            <a:r>
              <a:rPr lang="en-US" dirty="0" smtClean="0"/>
              <a:t>How Hadoop solves the Big Data problem</a:t>
            </a:r>
            <a:endParaRPr lang="en-US" dirty="0"/>
          </a:p>
        </p:txBody>
      </p:sp>
      <p:pic>
        <p:nvPicPr>
          <p:cNvPr id="6146" name="Picture 2"/>
          <p:cNvPicPr>
            <a:picLocks noChangeAspect="1" noChangeArrowheads="1"/>
          </p:cNvPicPr>
          <p:nvPr/>
        </p:nvPicPr>
        <p:blipFill>
          <a:blip r:embed="rId2"/>
          <a:srcRect/>
          <a:stretch>
            <a:fillRect/>
          </a:stretch>
        </p:blipFill>
        <p:spPr bwMode="auto">
          <a:xfrm>
            <a:off x="1295400" y="2362200"/>
            <a:ext cx="7620000" cy="4181475"/>
          </a:xfrm>
          <a:prstGeom prst="rect">
            <a:avLst/>
          </a:prstGeom>
          <a:noFill/>
          <a:ln w="9525">
            <a:noFill/>
            <a:miter lim="800000"/>
            <a:headEnd/>
            <a:tailEnd/>
          </a:ln>
          <a:effectLst/>
        </p:spPr>
      </p:pic>
    </p:spTree>
  </p:cSld>
  <p:clrMapOvr>
    <a:masterClrMapping/>
  </p:clrMapOvr>
  <p:transition spd="med">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143000" y="452438"/>
            <a:ext cx="6858000" cy="5953125"/>
          </a:xfrm>
          <a:prstGeom prst="rect">
            <a:avLst/>
          </a:prstGeom>
          <a:noFill/>
          <a:ln w="9525">
            <a:noFill/>
            <a:miter lim="800000"/>
            <a:headEnd/>
            <a:tailEnd/>
          </a:ln>
          <a:effectLst/>
        </p:spPr>
      </p:pic>
      <p:sp>
        <p:nvSpPr>
          <p:cNvPr id="5" name="Rectangle 4"/>
          <p:cNvSpPr/>
          <p:nvPr/>
        </p:nvSpPr>
        <p:spPr>
          <a:xfrm>
            <a:off x="0" y="6488668"/>
            <a:ext cx="8915400" cy="369332"/>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US" b="1" dirty="0" smtClean="0"/>
              <a:t>There is a master node that co-ordinates all the worker nodes</a:t>
            </a:r>
            <a:endParaRPr lang="en-US" dirty="0"/>
          </a:p>
        </p:txBody>
      </p:sp>
    </p:spTree>
  </p:cSld>
  <p:clrMapOvr>
    <a:masterClrMapping/>
  </p:clrMapOvr>
  <p:transition spd="med">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HDFS is better suited for large files</a:t>
            </a:r>
            <a:endParaRPr lang="en-US" dirty="0"/>
          </a:p>
        </p:txBody>
      </p:sp>
      <p:sp>
        <p:nvSpPr>
          <p:cNvPr id="4" name="Rectangle 3"/>
          <p:cNvSpPr/>
          <p:nvPr/>
        </p:nvSpPr>
        <p:spPr>
          <a:xfrm>
            <a:off x="457200" y="1447800"/>
            <a:ext cx="82296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b="1" dirty="0" smtClean="0"/>
              <a:t>Files are write-once only (not updateable)</a:t>
            </a:r>
            <a:endParaRPr lang="en-US" dirty="0"/>
          </a:p>
        </p:txBody>
      </p:sp>
      <p:pic>
        <p:nvPicPr>
          <p:cNvPr id="13314" name="Picture 2"/>
          <p:cNvPicPr>
            <a:picLocks noChangeAspect="1" noChangeArrowheads="1"/>
          </p:cNvPicPr>
          <p:nvPr/>
        </p:nvPicPr>
        <p:blipFill>
          <a:blip r:embed="rId2"/>
          <a:srcRect/>
          <a:stretch>
            <a:fillRect/>
          </a:stretch>
        </p:blipFill>
        <p:spPr bwMode="auto">
          <a:xfrm>
            <a:off x="2286000" y="2019300"/>
            <a:ext cx="6858000" cy="4838700"/>
          </a:xfrm>
          <a:prstGeom prst="rect">
            <a:avLst/>
          </a:prstGeom>
          <a:noFill/>
          <a:ln w="9525">
            <a:noFill/>
            <a:miter lim="800000"/>
            <a:headEnd/>
            <a:tailEnd/>
          </a:ln>
          <a:effectLst/>
        </p:spPr>
      </p:pic>
    </p:spTree>
  </p:cSld>
  <p:clrMapOvr>
    <a:masterClrMapping/>
  </p:clrMapOvr>
  <p:transition spd="med">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smtClean="0"/>
              <a:t>HDFS Architecture</a:t>
            </a:r>
            <a:endParaRPr lang="en-US" dirty="0"/>
          </a:p>
        </p:txBody>
      </p:sp>
      <p:pic>
        <p:nvPicPr>
          <p:cNvPr id="8193" name="Picture 1"/>
          <p:cNvPicPr>
            <a:picLocks noChangeAspect="1" noChangeArrowheads="1"/>
          </p:cNvPicPr>
          <p:nvPr/>
        </p:nvPicPr>
        <p:blipFill>
          <a:blip r:embed="rId2"/>
          <a:srcRect/>
          <a:stretch>
            <a:fillRect/>
          </a:stretch>
        </p:blipFill>
        <p:spPr bwMode="auto">
          <a:xfrm>
            <a:off x="152400" y="1295400"/>
            <a:ext cx="8991600" cy="5314950"/>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a:srcRect/>
          <a:stretch>
            <a:fillRect/>
          </a:stretch>
        </p:blipFill>
        <p:spPr bwMode="auto">
          <a:xfrm>
            <a:off x="1357313" y="1066800"/>
            <a:ext cx="6429375" cy="4953000"/>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Hadoop MapReduce is S/W framework for easily Writing Applications.</a:t>
            </a:r>
          </a:p>
          <a:p>
            <a:r>
              <a:rPr lang="en-US" dirty="0" smtClean="0"/>
              <a:t>MapReduce is a Programming Model</a:t>
            </a:r>
          </a:p>
          <a:p>
            <a:r>
              <a:rPr lang="en-US" dirty="0" smtClean="0"/>
              <a:t>MapReduce is a Processing Technique and a Programming Model for Distributed Computing based on JAVA.</a:t>
            </a:r>
          </a:p>
          <a:p>
            <a:r>
              <a:rPr lang="en-US" dirty="0" smtClean="0"/>
              <a:t>Map Reduce refers to two Separate and Distinct Task.</a:t>
            </a:r>
            <a:endParaRPr lang="en-US" dirty="0"/>
          </a:p>
        </p:txBody>
      </p:sp>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dirty="0" smtClean="0"/>
              <a:t>MAPREDUCE</a:t>
            </a:r>
            <a:endParaRPr lang="en-US" dirty="0"/>
          </a:p>
        </p:txBody>
      </p:sp>
    </p:spTree>
  </p:cSld>
  <p:clrMapOvr>
    <a:masterClrMapping/>
  </p:clrMapOvr>
  <p:transition spd="med">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FFC000"/>
                </a:solidFill>
              </a:rPr>
              <a:t>Advantage of Parallelism</a:t>
            </a:r>
            <a:endParaRPr lang="en-US" dirty="0">
              <a:solidFill>
                <a:srgbClr val="FFC000"/>
              </a:solidFill>
            </a:endParaRPr>
          </a:p>
        </p:txBody>
      </p:sp>
      <p:pic>
        <p:nvPicPr>
          <p:cNvPr id="73730" name="Picture 2" descr="Image result for parallel processing"/>
          <p:cNvPicPr>
            <a:picLocks noChangeAspect="1" noChangeArrowheads="1"/>
          </p:cNvPicPr>
          <p:nvPr/>
        </p:nvPicPr>
        <p:blipFill>
          <a:blip r:embed="rId2"/>
          <a:srcRect/>
          <a:stretch>
            <a:fillRect/>
          </a:stretch>
        </p:blipFill>
        <p:spPr bwMode="auto">
          <a:xfrm>
            <a:off x="1066800" y="1600200"/>
            <a:ext cx="5486400" cy="3733800"/>
          </a:xfrm>
          <a:prstGeom prst="rect">
            <a:avLst/>
          </a:prstGeom>
          <a:noFill/>
        </p:spPr>
      </p:pic>
    </p:spTree>
  </p:cSld>
  <p:clrMapOvr>
    <a:masterClrMapping/>
  </p:clrMapOvr>
  <p:transition spd="med">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Seek Time is improving slower than the Transfer Rate .</a:t>
            </a:r>
          </a:p>
          <a:p>
            <a:r>
              <a:rPr lang="en-US" dirty="0" smtClean="0"/>
              <a:t>In 90’s a Drive would be of 1 GB and Transfer Speed would be 4.5 MB/s.</a:t>
            </a:r>
          </a:p>
          <a:p>
            <a:pPr>
              <a:buNone/>
            </a:pPr>
            <a:endParaRPr lang="en-US" dirty="0" smtClean="0"/>
          </a:p>
          <a:p>
            <a:pPr>
              <a:buNone/>
            </a:pPr>
            <a:r>
              <a:rPr lang="en-US" dirty="0" smtClean="0"/>
              <a:t>Time Taken To Read the Drive = Total Memory</a:t>
            </a:r>
          </a:p>
          <a:p>
            <a:pPr>
              <a:buNone/>
            </a:pPr>
            <a:r>
              <a:rPr lang="en-US" dirty="0" smtClean="0"/>
              <a:t>                                                         Speed</a:t>
            </a:r>
          </a:p>
          <a:p>
            <a:pPr>
              <a:buNone/>
            </a:pPr>
            <a:r>
              <a:rPr lang="en-US" dirty="0" smtClean="0"/>
              <a:t>                           = 1000    = 222 Sec.</a:t>
            </a:r>
          </a:p>
          <a:p>
            <a:pPr>
              <a:buNone/>
            </a:pPr>
            <a:r>
              <a:rPr lang="en-US" dirty="0" smtClean="0"/>
              <a:t>                                4.5            (Approx 4 Min.)</a:t>
            </a:r>
            <a:endParaRPr lang="en-US" dirty="0"/>
          </a:p>
        </p:txBody>
      </p:sp>
      <p:sp>
        <p:nvSpPr>
          <p:cNvPr id="2" name="Title 1"/>
          <p:cNvSpPr>
            <a:spLocks noGrp="1"/>
          </p:cNvSpPr>
          <p:nvPr>
            <p:ph type="title"/>
          </p:nvPr>
        </p:nvSpPr>
        <p:spPr/>
        <p:txBody>
          <a:bodyPr>
            <a:normAutofit fontScale="90000"/>
          </a:bodyPr>
          <a:lstStyle/>
          <a:p>
            <a:r>
              <a:rPr lang="en-US" dirty="0" smtClean="0"/>
              <a:t>Limitations of RDBMS- Seek Time</a:t>
            </a:r>
            <a:endParaRPr lang="en-US" dirty="0"/>
          </a:p>
        </p:txBody>
      </p:sp>
      <p:cxnSp>
        <p:nvCxnSpPr>
          <p:cNvPr id="5" name="Straight Connector 4"/>
          <p:cNvCxnSpPr/>
          <p:nvPr/>
        </p:nvCxnSpPr>
        <p:spPr>
          <a:xfrm>
            <a:off x="6248400" y="4114800"/>
            <a:ext cx="2209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962400" y="5029200"/>
            <a:ext cx="990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5205046" y="4663843"/>
            <a:ext cx="323557" cy="105105"/>
          </a:xfrm>
          <a:custGeom>
            <a:avLst/>
            <a:gdLst>
              <a:gd name="connsiteX0" fmla="*/ 0 w 323557"/>
              <a:gd name="connsiteY0" fmla="*/ 105105 h 105105"/>
              <a:gd name="connsiteX1" fmla="*/ 56271 w 323557"/>
              <a:gd name="connsiteY1" fmla="*/ 34766 h 105105"/>
              <a:gd name="connsiteX2" fmla="*/ 98474 w 323557"/>
              <a:gd name="connsiteY2" fmla="*/ 6631 h 105105"/>
              <a:gd name="connsiteX3" fmla="*/ 140677 w 323557"/>
              <a:gd name="connsiteY3" fmla="*/ 20699 h 105105"/>
              <a:gd name="connsiteX4" fmla="*/ 225083 w 323557"/>
              <a:gd name="connsiteY4" fmla="*/ 62902 h 105105"/>
              <a:gd name="connsiteX5" fmla="*/ 253219 w 323557"/>
              <a:gd name="connsiteY5" fmla="*/ 91037 h 105105"/>
              <a:gd name="connsiteX6" fmla="*/ 295422 w 323557"/>
              <a:gd name="connsiteY6" fmla="*/ 6631 h 105105"/>
              <a:gd name="connsiteX7" fmla="*/ 323557 w 323557"/>
              <a:gd name="connsiteY7" fmla="*/ 6631 h 10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57" h="105105">
                <a:moveTo>
                  <a:pt x="0" y="105105"/>
                </a:moveTo>
                <a:cubicBezTo>
                  <a:pt x="20889" y="73772"/>
                  <a:pt x="27637" y="57673"/>
                  <a:pt x="56271" y="34766"/>
                </a:cubicBezTo>
                <a:cubicBezTo>
                  <a:pt x="69473" y="24204"/>
                  <a:pt x="84406" y="16009"/>
                  <a:pt x="98474" y="6631"/>
                </a:cubicBezTo>
                <a:cubicBezTo>
                  <a:pt x="112542" y="11320"/>
                  <a:pt x="127414" y="14067"/>
                  <a:pt x="140677" y="20699"/>
                </a:cubicBezTo>
                <a:cubicBezTo>
                  <a:pt x="249759" y="75240"/>
                  <a:pt x="119004" y="27542"/>
                  <a:pt x="225083" y="62902"/>
                </a:cubicBezTo>
                <a:cubicBezTo>
                  <a:pt x="234462" y="72280"/>
                  <a:pt x="240352" y="94254"/>
                  <a:pt x="253219" y="91037"/>
                </a:cubicBezTo>
                <a:cubicBezTo>
                  <a:pt x="288005" y="82340"/>
                  <a:pt x="277388" y="24665"/>
                  <a:pt x="295422" y="6631"/>
                </a:cubicBezTo>
                <a:cubicBezTo>
                  <a:pt x="302053" y="0"/>
                  <a:pt x="314179" y="6631"/>
                  <a:pt x="323557" y="663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473891"/>
          </a:xfrm>
        </p:spPr>
        <p:txBody>
          <a:bodyPr/>
          <a:lstStyle/>
          <a:p>
            <a:r>
              <a:rPr lang="en-US" dirty="0" smtClean="0"/>
              <a:t>Now a Days Drive would be of 1 TB and Transfer Speed would be 100 MB/s.</a:t>
            </a:r>
          </a:p>
          <a:p>
            <a:endParaRPr lang="en-US" dirty="0" smtClean="0"/>
          </a:p>
          <a:p>
            <a:r>
              <a:rPr lang="en-US" dirty="0" smtClean="0"/>
              <a:t>Find Time Taken to Read the Drive</a:t>
            </a:r>
          </a:p>
          <a:p>
            <a:pPr>
              <a:buNone/>
            </a:pPr>
            <a:endParaRPr lang="en-US" dirty="0" smtClean="0"/>
          </a:p>
          <a:p>
            <a:pPr>
              <a:buNone/>
            </a:pPr>
            <a:r>
              <a:rPr lang="en-US" dirty="0" smtClean="0"/>
              <a:t>Time Taken To Read the Drive = Total Memory</a:t>
            </a:r>
          </a:p>
          <a:p>
            <a:pPr>
              <a:buNone/>
            </a:pPr>
            <a:r>
              <a:rPr lang="en-US" dirty="0" smtClean="0"/>
              <a:t>                                                         Speed</a:t>
            </a:r>
          </a:p>
          <a:p>
            <a:pPr>
              <a:buNone/>
            </a:pPr>
            <a:r>
              <a:rPr lang="en-US" dirty="0" smtClean="0"/>
              <a:t>                           = 1000000    = 10,000 Sec.</a:t>
            </a:r>
          </a:p>
          <a:p>
            <a:pPr>
              <a:buNone/>
            </a:pPr>
            <a:r>
              <a:rPr lang="en-US" dirty="0" smtClean="0"/>
              <a:t>                                100            </a:t>
            </a:r>
            <a:r>
              <a:rPr lang="en-US" sz="2000" dirty="0" smtClean="0"/>
              <a:t>(Approx 166 Min.)</a:t>
            </a:r>
          </a:p>
          <a:p>
            <a:pPr>
              <a:buNone/>
            </a:pPr>
            <a:r>
              <a:rPr lang="en-US" sz="2000" dirty="0" smtClean="0"/>
              <a:t>                                                                   (Approx 2.8 Hrs) </a:t>
            </a:r>
            <a:endParaRPr lang="en-US" sz="2000" dirty="0"/>
          </a:p>
        </p:txBody>
      </p:sp>
      <p:cxnSp>
        <p:nvCxnSpPr>
          <p:cNvPr id="5" name="Straight Connector 4"/>
          <p:cNvCxnSpPr/>
          <p:nvPr/>
        </p:nvCxnSpPr>
        <p:spPr>
          <a:xfrm>
            <a:off x="6324600" y="3276600"/>
            <a:ext cx="2209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038600" y="4191000"/>
            <a:ext cx="990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5791200" y="3733800"/>
            <a:ext cx="323557" cy="105105"/>
          </a:xfrm>
          <a:custGeom>
            <a:avLst/>
            <a:gdLst>
              <a:gd name="connsiteX0" fmla="*/ 0 w 323557"/>
              <a:gd name="connsiteY0" fmla="*/ 105105 h 105105"/>
              <a:gd name="connsiteX1" fmla="*/ 56271 w 323557"/>
              <a:gd name="connsiteY1" fmla="*/ 34766 h 105105"/>
              <a:gd name="connsiteX2" fmla="*/ 98474 w 323557"/>
              <a:gd name="connsiteY2" fmla="*/ 6631 h 105105"/>
              <a:gd name="connsiteX3" fmla="*/ 140677 w 323557"/>
              <a:gd name="connsiteY3" fmla="*/ 20699 h 105105"/>
              <a:gd name="connsiteX4" fmla="*/ 225083 w 323557"/>
              <a:gd name="connsiteY4" fmla="*/ 62902 h 105105"/>
              <a:gd name="connsiteX5" fmla="*/ 253219 w 323557"/>
              <a:gd name="connsiteY5" fmla="*/ 91037 h 105105"/>
              <a:gd name="connsiteX6" fmla="*/ 295422 w 323557"/>
              <a:gd name="connsiteY6" fmla="*/ 6631 h 105105"/>
              <a:gd name="connsiteX7" fmla="*/ 323557 w 323557"/>
              <a:gd name="connsiteY7" fmla="*/ 6631 h 10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57" h="105105">
                <a:moveTo>
                  <a:pt x="0" y="105105"/>
                </a:moveTo>
                <a:cubicBezTo>
                  <a:pt x="20889" y="73772"/>
                  <a:pt x="27637" y="57673"/>
                  <a:pt x="56271" y="34766"/>
                </a:cubicBezTo>
                <a:cubicBezTo>
                  <a:pt x="69473" y="24204"/>
                  <a:pt x="84406" y="16009"/>
                  <a:pt x="98474" y="6631"/>
                </a:cubicBezTo>
                <a:cubicBezTo>
                  <a:pt x="112542" y="11320"/>
                  <a:pt x="127414" y="14067"/>
                  <a:pt x="140677" y="20699"/>
                </a:cubicBezTo>
                <a:cubicBezTo>
                  <a:pt x="249759" y="75240"/>
                  <a:pt x="119004" y="27542"/>
                  <a:pt x="225083" y="62902"/>
                </a:cubicBezTo>
                <a:cubicBezTo>
                  <a:pt x="234462" y="72280"/>
                  <a:pt x="240352" y="94254"/>
                  <a:pt x="253219" y="91037"/>
                </a:cubicBezTo>
                <a:cubicBezTo>
                  <a:pt x="288005" y="82340"/>
                  <a:pt x="277388" y="24665"/>
                  <a:pt x="295422" y="6631"/>
                </a:cubicBezTo>
                <a:cubicBezTo>
                  <a:pt x="302053" y="0"/>
                  <a:pt x="314179" y="6631"/>
                  <a:pt x="323557" y="663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261872"/>
          </a:xfrm>
        </p:spPr>
        <p:txBody>
          <a:bodyPr/>
          <a:lstStyle/>
          <a:p>
            <a:r>
              <a:rPr lang="en-US" b="1" dirty="0" smtClean="0"/>
              <a:t>Hadoop provides storage for Big Data at reasonable cost</a:t>
            </a:r>
            <a:endParaRPr lang="en-US" dirty="0"/>
          </a:p>
        </p:txBody>
      </p:sp>
      <p:sp>
        <p:nvSpPr>
          <p:cNvPr id="3" name="Title 2"/>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dirty="0" smtClean="0"/>
              <a:t>Business Case for Hadoop</a:t>
            </a:r>
            <a:endParaRPr lang="en-US" dirty="0"/>
          </a:p>
        </p:txBody>
      </p:sp>
      <p:sp>
        <p:nvSpPr>
          <p:cNvPr id="4" name="TextBox 3"/>
          <p:cNvSpPr txBox="1"/>
          <p:nvPr/>
        </p:nvSpPr>
        <p:spPr>
          <a:xfrm>
            <a:off x="2667000" y="3733800"/>
            <a:ext cx="6019800" cy="1754326"/>
          </a:xfrm>
          <a:prstGeom prst="rect">
            <a:avLst/>
          </a:prstGeom>
          <a:noFill/>
        </p:spPr>
        <p:txBody>
          <a:bodyPr wrap="square" rtlCol="0">
            <a:spAutoFit/>
          </a:bodyPr>
          <a:lstStyle/>
          <a:p>
            <a:r>
              <a:rPr lang="en-US" dirty="0" smtClean="0"/>
              <a:t>One study by </a:t>
            </a:r>
            <a:r>
              <a:rPr lang="en-US" dirty="0" err="1" smtClean="0"/>
              <a:t>Cloudera</a:t>
            </a:r>
            <a:r>
              <a:rPr lang="en-US" dirty="0" smtClean="0"/>
              <a:t> suggested that Enterprises usually spend around $25,000 to $50,000 dollars per </a:t>
            </a:r>
            <a:r>
              <a:rPr lang="en-US" dirty="0" err="1" smtClean="0"/>
              <a:t>tera</a:t>
            </a:r>
            <a:r>
              <a:rPr lang="en-US" dirty="0" smtClean="0"/>
              <a:t> byte per year. With Hadoop this cost drops to few thousands of dollars per </a:t>
            </a:r>
            <a:r>
              <a:rPr lang="en-US" dirty="0" err="1" smtClean="0"/>
              <a:t>tera</a:t>
            </a:r>
            <a:r>
              <a:rPr lang="en-US" dirty="0" smtClean="0"/>
              <a:t> byte per year. And hardware gets cheaper and cheaper this cost continues to drop.</a:t>
            </a:r>
            <a:endParaRPr lang="en-US" dirty="0"/>
          </a:p>
        </p:txBody>
      </p:sp>
    </p:spTree>
  </p:cSld>
  <p:clrMapOvr>
    <a:masterClrMapping/>
  </p:clrMapOvr>
  <p:transition spd="med">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304800"/>
            <a:ext cx="8229600" cy="804672"/>
          </a:xfrm>
        </p:spPr>
        <p:txBody>
          <a:bodyPr/>
          <a:lstStyle/>
          <a:p>
            <a:r>
              <a:rPr lang="en-US" b="1" dirty="0" smtClean="0"/>
              <a:t>Hadoop allows to capture new or more data</a:t>
            </a:r>
            <a:endParaRPr lang="en-US" dirty="0"/>
          </a:p>
        </p:txBody>
      </p:sp>
      <p:sp>
        <p:nvSpPr>
          <p:cNvPr id="4" name="TextBox 3"/>
          <p:cNvSpPr txBox="1"/>
          <p:nvPr/>
        </p:nvSpPr>
        <p:spPr>
          <a:xfrm>
            <a:off x="1219200" y="838200"/>
            <a:ext cx="7543800" cy="1200329"/>
          </a:xfrm>
          <a:prstGeom prst="rect">
            <a:avLst/>
          </a:prstGeom>
          <a:noFill/>
        </p:spPr>
        <p:txBody>
          <a:bodyPr wrap="square" rtlCol="0">
            <a:spAutoFit/>
          </a:bodyPr>
          <a:lstStyle/>
          <a:p>
            <a:r>
              <a:rPr lang="en-US" dirty="0" smtClean="0"/>
              <a:t>One example would be web site click logs. Because the volume of these logs can be very high, not many organizations captured these. Now with Hadoop it is possible to capture and store the logs</a:t>
            </a:r>
            <a:endParaRPr lang="en-US" dirty="0"/>
          </a:p>
        </p:txBody>
      </p:sp>
      <p:sp>
        <p:nvSpPr>
          <p:cNvPr id="6" name="Rectangle 5"/>
          <p:cNvSpPr/>
          <p:nvPr/>
        </p:nvSpPr>
        <p:spPr>
          <a:xfrm>
            <a:off x="0" y="2667000"/>
            <a:ext cx="9144000" cy="2031325"/>
          </a:xfrm>
          <a:prstGeom prst="rect">
            <a:avLst/>
          </a:prstGeom>
        </p:spPr>
        <p:txBody>
          <a:bodyPr wrap="square">
            <a:spAutoFit/>
          </a:bodyPr>
          <a:lstStyle/>
          <a:p>
            <a:r>
              <a:rPr lang="en-US" dirty="0" smtClean="0"/>
              <a:t>For example logs for the last 3 months could be stored and older logs were deleted. </a:t>
            </a:r>
          </a:p>
          <a:p>
            <a:r>
              <a:rPr lang="en-US" dirty="0" smtClean="0"/>
              <a:t> With Hadoop it is possible to store the historical data longer. This allows new analytics to be done on older historical data.</a:t>
            </a:r>
          </a:p>
          <a:p>
            <a:endParaRPr lang="en-US" dirty="0" smtClean="0"/>
          </a:p>
          <a:p>
            <a:r>
              <a:rPr lang="en-US" dirty="0" smtClean="0"/>
              <a:t>For example, take click logs from a web site. Few years ago, these logs were stored for a brief period of time to calculate statics like popular pages ..etc. </a:t>
            </a:r>
          </a:p>
        </p:txBody>
      </p:sp>
      <p:sp>
        <p:nvSpPr>
          <p:cNvPr id="7" name="Rectangle 6"/>
          <p:cNvSpPr/>
          <p:nvPr/>
        </p:nvSpPr>
        <p:spPr>
          <a:xfrm>
            <a:off x="228600" y="2209800"/>
            <a:ext cx="7772400" cy="36933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b="1" dirty="0" smtClean="0"/>
              <a:t>With Hadoop, you can store data longer</a:t>
            </a:r>
            <a:endParaRPr lang="en-US" dirty="0"/>
          </a:p>
        </p:txBody>
      </p:sp>
      <p:sp>
        <p:nvSpPr>
          <p:cNvPr id="8" name="Rectangle 7"/>
          <p:cNvSpPr/>
          <p:nvPr/>
        </p:nvSpPr>
        <p:spPr>
          <a:xfrm>
            <a:off x="4191000" y="5486400"/>
            <a:ext cx="4572000" cy="923330"/>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r>
              <a:rPr lang="en-US" dirty="0" smtClean="0"/>
              <a:t>Now with Hadoop it is viable to store these click logs for longer period of time.</a:t>
            </a:r>
            <a:endParaRPr lang="en-US" dirty="0"/>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bg/>
                                          </p:spTgt>
                                        </p:tgtEl>
                                        <p:attrNameLst>
                                          <p:attrName>style.visibility</p:attrName>
                                        </p:attrNameLst>
                                      </p:cBhvr>
                                      <p:to>
                                        <p:strVal val="visible"/>
                                      </p:to>
                                    </p:set>
                                    <p:animEffect transition="in" filter="wipe(down)">
                                      <p:cBhvr>
                                        <p:cTn id="18" dur="500"/>
                                        <p:tgtEl>
                                          <p:spTgt spid="7">
                                            <p:bg/>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wipe(down)">
                                      <p:cBhvr>
                                        <p:cTn id="23" dur="5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2000"/>
                                        <p:tgtEl>
                                          <p:spTgt spid="6">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2000"/>
                                        <p:tgtEl>
                                          <p:spTgt spid="6">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2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
                                            <p:bg/>
                                          </p:spTgt>
                                        </p:tgtEl>
                                        <p:attrNameLst>
                                          <p:attrName>style.visibility</p:attrName>
                                        </p:attrNameLst>
                                      </p:cBhvr>
                                      <p:to>
                                        <p:strVal val="visible"/>
                                      </p:to>
                                    </p:set>
                                    <p:animEffect transition="in" filter="wipe(down)">
                                      <p:cBhvr>
                                        <p:cTn id="39" dur="500"/>
                                        <p:tgtEl>
                                          <p:spTgt spid="8">
                                            <p:bg/>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wipe(down)">
                                      <p:cBhvr>
                                        <p:cTn id="4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4" grpId="0" build="p"/>
      <p:bldP spid="6" grpId="0" build="allAtOnce"/>
      <p:bldP spid="7" grpId="0" build="p" animBg="1"/>
      <p:bldP spid="8" grpId="0" build="allAtOnce"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smtClean="0"/>
              <a:t>Hadoop provides scalable analytics</a:t>
            </a:r>
            <a:endParaRPr lang="en-US" dirty="0"/>
          </a:p>
        </p:txBody>
      </p:sp>
      <p:sp>
        <p:nvSpPr>
          <p:cNvPr id="4" name="Rectangle 3"/>
          <p:cNvSpPr/>
          <p:nvPr/>
        </p:nvSpPr>
        <p:spPr>
          <a:xfrm>
            <a:off x="990600" y="1143000"/>
            <a:ext cx="8153400" cy="1754326"/>
          </a:xfrm>
          <a:prstGeom prst="rect">
            <a:avLst/>
          </a:prstGeom>
        </p:spPr>
        <p:txBody>
          <a:bodyPr wrap="square">
            <a:spAutoFit/>
          </a:bodyPr>
          <a:lstStyle/>
          <a:p>
            <a:r>
              <a:rPr lang="en-US" dirty="0" smtClean="0"/>
              <a:t>There is no point in storing all the data, if we can't analyze them. Hadoop not only provides distributed storage, but also distributed processing as well. Meaning we can crunch a large volume of data in parallel.</a:t>
            </a:r>
          </a:p>
          <a:p>
            <a:r>
              <a:rPr lang="en-US" dirty="0" smtClean="0"/>
              <a:t>The compute framework of Hadoop is called Map Reduce. Map Reduce has been proven to the scale of </a:t>
            </a:r>
            <a:r>
              <a:rPr lang="en-US" dirty="0" err="1" smtClean="0"/>
              <a:t>peta</a:t>
            </a:r>
            <a:r>
              <a:rPr lang="en-US" dirty="0" smtClean="0"/>
              <a:t> bytes.</a:t>
            </a:r>
            <a:endParaRPr lang="en-US" dirty="0"/>
          </a:p>
        </p:txBody>
      </p:sp>
      <p:sp>
        <p:nvSpPr>
          <p:cNvPr id="5" name="Rectangle 4"/>
          <p:cNvSpPr/>
          <p:nvPr/>
        </p:nvSpPr>
        <p:spPr>
          <a:xfrm>
            <a:off x="0" y="2819400"/>
            <a:ext cx="6781800" cy="369332"/>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b="1" dirty="0" smtClean="0"/>
              <a:t>Hadoop provides rich analytics</a:t>
            </a:r>
            <a:endParaRPr lang="en-US" dirty="0"/>
          </a:p>
        </p:txBody>
      </p:sp>
      <p:sp>
        <p:nvSpPr>
          <p:cNvPr id="6" name="Rectangle 5"/>
          <p:cNvSpPr/>
          <p:nvPr/>
        </p:nvSpPr>
        <p:spPr>
          <a:xfrm>
            <a:off x="0" y="3276600"/>
            <a:ext cx="9144000" cy="2308324"/>
          </a:xfrm>
          <a:prstGeom prst="rect">
            <a:avLst/>
          </a:prstGeom>
        </p:spPr>
        <p:txBody>
          <a:bodyPr wrap="square">
            <a:spAutoFit/>
          </a:bodyPr>
          <a:lstStyle/>
          <a:p>
            <a:pPr>
              <a:buFont typeface="Arial" pitchFamily="34" charset="0"/>
              <a:buChar char="•"/>
            </a:pPr>
            <a:r>
              <a:rPr lang="en-US" dirty="0" smtClean="0"/>
              <a:t>Map Reduce supports Java as primary programming language. </a:t>
            </a:r>
          </a:p>
          <a:p>
            <a:r>
              <a:rPr lang="en-US" dirty="0" smtClean="0"/>
              <a:t>Other languages like Ruby, Python and R can be used as well.</a:t>
            </a:r>
          </a:p>
          <a:p>
            <a:endParaRPr lang="en-US" dirty="0" smtClean="0"/>
          </a:p>
          <a:p>
            <a:r>
              <a:rPr lang="en-US" dirty="0" smtClean="0"/>
              <a:t>For example a tool named Pig takes </a:t>
            </a:r>
            <a:r>
              <a:rPr lang="en-US" dirty="0" err="1" smtClean="0"/>
              <a:t>english</a:t>
            </a:r>
            <a:r>
              <a:rPr lang="en-US" dirty="0" smtClean="0"/>
              <a:t> like data flow language and translates them into Map Reduce. Another tool Hive, takes SQL queries and runs them using Map Reduce.</a:t>
            </a:r>
          </a:p>
          <a:p>
            <a:r>
              <a:rPr lang="en-US" dirty="0" smtClean="0"/>
              <a:t>Business Intelligence (BI) tools can provide even higher level of analysis. Quite a few BI tools can work with Hadoop and analyze data stored in Hadoop.</a:t>
            </a:r>
            <a:endParaRPr lang="en-US" dirty="0"/>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20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bg/>
                                          </p:spTgt>
                                        </p:tgtEl>
                                        <p:attrNameLst>
                                          <p:attrName>style.visibility</p:attrName>
                                        </p:attrNameLst>
                                      </p:cBhvr>
                                      <p:to>
                                        <p:strVal val="visible"/>
                                      </p:to>
                                    </p:set>
                                    <p:anim calcmode="lin" valueType="num">
                                      <p:cBhvr additive="base">
                                        <p:cTn id="2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23" dur="500" fill="hold"/>
                                        <p:tgtEl>
                                          <p:spTgt spid="5">
                                            <p:bg/>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 calcmode="lin" valueType="num">
                                      <p:cBhvr additive="base">
                                        <p:cTn id="2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
                                            <p:txEl>
                                              <p:pRg st="1" end="1"/>
                                            </p:txEl>
                                          </p:spTgt>
                                        </p:tgtEl>
                                        <p:attrNameLst>
                                          <p:attrName>style.visibility</p:attrName>
                                        </p:attrNameLst>
                                      </p:cBhvr>
                                      <p:to>
                                        <p:strVal val="visible"/>
                                      </p:to>
                                    </p:set>
                                    <p:anim calcmode="lin" valueType="num">
                                      <p:cBhvr additive="base">
                                        <p:cTn id="3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6">
                                            <p:txEl>
                                              <p:pRg st="3" end="3"/>
                                            </p:txEl>
                                          </p:spTgt>
                                        </p:tgtEl>
                                        <p:attrNameLst>
                                          <p:attrName>style.visibility</p:attrName>
                                        </p:attrNameLst>
                                      </p:cBhvr>
                                      <p:to>
                                        <p:strVal val="visible"/>
                                      </p:to>
                                    </p:set>
                                    <p:anim calcmode="lin" valueType="num">
                                      <p:cBhvr additive="base">
                                        <p:cTn id="44"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6">
                                            <p:txEl>
                                              <p:pRg st="4" end="4"/>
                                            </p:txEl>
                                          </p:spTgt>
                                        </p:tgtEl>
                                        <p:attrNameLst>
                                          <p:attrName>style.visibility</p:attrName>
                                        </p:attrNameLst>
                                      </p:cBhvr>
                                      <p:to>
                                        <p:strVal val="visible"/>
                                      </p:to>
                                    </p:set>
                                    <p:anim calcmode="lin" valueType="num">
                                      <p:cBhvr additive="base">
                                        <p:cTn id="50"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P spid="5" grpId="0" build="allAtOnce" animBg="1"/>
      <p:bldP spid="6"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2011362"/>
          </a:xfrm>
        </p:spPr>
        <p:txBody>
          <a:bodyPr>
            <a:normAutofit fontScale="90000"/>
          </a:bodyPr>
          <a:lstStyle/>
          <a:p>
            <a:pPr algn="ctr"/>
            <a:r>
              <a:rPr lang="en-US" dirty="0" smtClean="0"/>
              <a:t>Traditional Management System </a:t>
            </a:r>
            <a:br>
              <a:rPr lang="en-US" dirty="0" smtClean="0"/>
            </a:br>
            <a:r>
              <a:rPr lang="en-US" dirty="0" smtClean="0"/>
              <a:t>              Vs</a:t>
            </a:r>
            <a:br>
              <a:rPr lang="en-US" dirty="0" smtClean="0"/>
            </a:br>
            <a:r>
              <a:rPr lang="en-US" dirty="0" smtClean="0"/>
              <a:t>          HADOOP</a:t>
            </a:r>
            <a:endParaRPr lang="en-US" dirty="0"/>
          </a:p>
        </p:txBody>
      </p:sp>
      <p:pic>
        <p:nvPicPr>
          <p:cNvPr id="78850" name="Picture 2" descr="Image result for luxury Car"/>
          <p:cNvPicPr>
            <a:picLocks noChangeAspect="1" noChangeArrowheads="1"/>
          </p:cNvPicPr>
          <p:nvPr/>
        </p:nvPicPr>
        <p:blipFill>
          <a:blip r:embed="rId2"/>
          <a:srcRect/>
          <a:stretch>
            <a:fillRect/>
          </a:stretch>
        </p:blipFill>
        <p:spPr bwMode="auto">
          <a:xfrm>
            <a:off x="304800" y="2209800"/>
            <a:ext cx="3429000" cy="2647951"/>
          </a:xfrm>
          <a:prstGeom prst="rect">
            <a:avLst/>
          </a:prstGeom>
          <a:noFill/>
        </p:spPr>
      </p:pic>
      <p:pic>
        <p:nvPicPr>
          <p:cNvPr id="78851" name="Picture 3" descr="C:\Users\manish\Desktop\images.jpg"/>
          <p:cNvPicPr>
            <a:picLocks noChangeAspect="1" noChangeArrowheads="1"/>
          </p:cNvPicPr>
          <p:nvPr/>
        </p:nvPicPr>
        <p:blipFill>
          <a:blip r:embed="rId3"/>
          <a:srcRect/>
          <a:stretch>
            <a:fillRect/>
          </a:stretch>
        </p:blipFill>
        <p:spPr bwMode="auto">
          <a:xfrm>
            <a:off x="4876800" y="2133600"/>
            <a:ext cx="3543300" cy="2667000"/>
          </a:xfrm>
          <a:prstGeom prst="rect">
            <a:avLst/>
          </a:prstGeom>
          <a:noFill/>
        </p:spPr>
      </p:pic>
      <p:pic>
        <p:nvPicPr>
          <p:cNvPr id="78852" name="Picture 4"/>
          <p:cNvPicPr>
            <a:picLocks noChangeAspect="1" noChangeArrowheads="1"/>
          </p:cNvPicPr>
          <p:nvPr/>
        </p:nvPicPr>
        <p:blipFill>
          <a:blip r:embed="rId4"/>
          <a:srcRect/>
          <a:stretch>
            <a:fillRect/>
          </a:stretch>
        </p:blipFill>
        <p:spPr bwMode="auto">
          <a:xfrm>
            <a:off x="2209800" y="4800600"/>
            <a:ext cx="6019800" cy="1981200"/>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850"/>
                                        </p:tgtEl>
                                        <p:attrNameLst>
                                          <p:attrName>style.visibility</p:attrName>
                                        </p:attrNameLst>
                                      </p:cBhvr>
                                      <p:to>
                                        <p:strVal val="visible"/>
                                      </p:to>
                                    </p:set>
                                    <p:anim calcmode="lin" valueType="num">
                                      <p:cBhvr additive="base">
                                        <p:cTn id="7" dur="500" fill="hold"/>
                                        <p:tgtEl>
                                          <p:spTgt spid="78850"/>
                                        </p:tgtEl>
                                        <p:attrNameLst>
                                          <p:attrName>ppt_x</p:attrName>
                                        </p:attrNameLst>
                                      </p:cBhvr>
                                      <p:tavLst>
                                        <p:tav tm="0">
                                          <p:val>
                                            <p:strVal val="#ppt_x"/>
                                          </p:val>
                                        </p:tav>
                                        <p:tav tm="100000">
                                          <p:val>
                                            <p:strVal val="#ppt_x"/>
                                          </p:val>
                                        </p:tav>
                                      </p:tavLst>
                                    </p:anim>
                                    <p:anim calcmode="lin" valueType="num">
                                      <p:cBhvr additive="base">
                                        <p:cTn id="8" dur="500" fill="hold"/>
                                        <p:tgtEl>
                                          <p:spTgt spid="788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851"/>
                                        </p:tgtEl>
                                        <p:attrNameLst>
                                          <p:attrName>style.visibility</p:attrName>
                                        </p:attrNameLst>
                                      </p:cBhvr>
                                      <p:to>
                                        <p:strVal val="visible"/>
                                      </p:to>
                                    </p:set>
                                    <p:anim calcmode="lin" valueType="num">
                                      <p:cBhvr additive="base">
                                        <p:cTn id="13" dur="500" fill="hold"/>
                                        <p:tgtEl>
                                          <p:spTgt spid="78851"/>
                                        </p:tgtEl>
                                        <p:attrNameLst>
                                          <p:attrName>ppt_x</p:attrName>
                                        </p:attrNameLst>
                                      </p:cBhvr>
                                      <p:tavLst>
                                        <p:tav tm="0">
                                          <p:val>
                                            <p:strVal val="#ppt_x"/>
                                          </p:val>
                                        </p:tav>
                                        <p:tav tm="100000">
                                          <p:val>
                                            <p:strVal val="#ppt_x"/>
                                          </p:val>
                                        </p:tav>
                                      </p:tavLst>
                                    </p:anim>
                                    <p:anim calcmode="lin" valueType="num">
                                      <p:cBhvr additive="base">
                                        <p:cTn id="14" dur="500" fill="hold"/>
                                        <p:tgtEl>
                                          <p:spTgt spid="788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852"/>
                                        </p:tgtEl>
                                        <p:attrNameLst>
                                          <p:attrName>style.visibility</p:attrName>
                                        </p:attrNameLst>
                                      </p:cBhvr>
                                      <p:to>
                                        <p:strVal val="visible"/>
                                      </p:to>
                                    </p:set>
                                    <p:anim calcmode="lin" valueType="num">
                                      <p:cBhvr additive="base">
                                        <p:cTn id="19" dur="500" fill="hold"/>
                                        <p:tgtEl>
                                          <p:spTgt spid="78852"/>
                                        </p:tgtEl>
                                        <p:attrNameLst>
                                          <p:attrName>ppt_x</p:attrName>
                                        </p:attrNameLst>
                                      </p:cBhvr>
                                      <p:tavLst>
                                        <p:tav tm="0">
                                          <p:val>
                                            <p:strVal val="#ppt_x"/>
                                          </p:val>
                                        </p:tav>
                                        <p:tav tm="100000">
                                          <p:val>
                                            <p:strVal val="#ppt_x"/>
                                          </p:val>
                                        </p:tav>
                                      </p:tavLst>
                                    </p:anim>
                                    <p:anim calcmode="lin" valueType="num">
                                      <p:cBhvr additive="base">
                                        <p:cTn id="20" dur="500" fill="hold"/>
                                        <p:tgtEl>
                                          <p:spTgt spid="788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3319272"/>
          </a:xfrm>
        </p:spPr>
        <p:txBody>
          <a:bodyPr>
            <a:normAutofit fontScale="70000" lnSpcReduction="20000"/>
          </a:bodyPr>
          <a:lstStyle/>
          <a:p>
            <a:r>
              <a:rPr lang="en-US" dirty="0" smtClean="0">
                <a:solidFill>
                  <a:srgbClr val="C00000"/>
                </a:solidFill>
              </a:rPr>
              <a:t>Which of the following attribute is an advantage of RDBMS – Single Server architecture over Hadoop Cluster deployment</a:t>
            </a:r>
          </a:p>
          <a:p>
            <a:pPr marL="624078" indent="-514350">
              <a:buFont typeface="+mj-lt"/>
              <a:buAutoNum type="alphaLcParenR"/>
            </a:pPr>
            <a:r>
              <a:rPr lang="en-US" dirty="0" smtClean="0">
                <a:solidFill>
                  <a:srgbClr val="C00000"/>
                </a:solidFill>
              </a:rPr>
              <a:t>Hardware Cost – for an equal throughput RDBMS single server deployment would be cheaper than Hadoop Cluster.</a:t>
            </a:r>
          </a:p>
          <a:p>
            <a:pPr marL="624078" indent="-514350">
              <a:buFont typeface="+mj-lt"/>
              <a:buAutoNum type="alphaLcParenR"/>
            </a:pPr>
            <a:r>
              <a:rPr lang="en-US" dirty="0" smtClean="0">
                <a:solidFill>
                  <a:srgbClr val="C00000"/>
                </a:solidFill>
              </a:rPr>
              <a:t>Software Cost – RDBMS software's are cheaper than Hadoop Cluster</a:t>
            </a:r>
          </a:p>
          <a:p>
            <a:pPr marL="624078" indent="-514350">
              <a:buFont typeface="+mj-lt"/>
              <a:buAutoNum type="alphaLcParenR"/>
            </a:pPr>
            <a:endParaRPr lang="en-US" dirty="0" smtClean="0">
              <a:solidFill>
                <a:srgbClr val="C00000"/>
              </a:solidFill>
            </a:endParaRPr>
          </a:p>
          <a:p>
            <a:pPr marL="624078" indent="-514350">
              <a:buFont typeface="+mj-lt"/>
              <a:buAutoNum type="alphaLcParenR"/>
            </a:pPr>
            <a:r>
              <a:rPr lang="en-US" dirty="0" smtClean="0">
                <a:solidFill>
                  <a:srgbClr val="C00000"/>
                </a:solidFill>
              </a:rPr>
              <a:t>Risk of Failure – It is less probable in RDBMS single server architecture implementation as best in class hardware Used. </a:t>
            </a:r>
          </a:p>
          <a:p>
            <a:pPr marL="624078" indent="-514350">
              <a:buFont typeface="+mj-lt"/>
              <a:buAutoNum type="alphaLcParenR"/>
            </a:pPr>
            <a:r>
              <a:rPr lang="en-US" dirty="0" smtClean="0">
                <a:solidFill>
                  <a:srgbClr val="C00000"/>
                </a:solidFill>
              </a:rPr>
              <a:t>RDBMS is an Interactive and Has ability of many of many read and Write but Hadoop follow Write Once &amp; Read many Times.</a:t>
            </a:r>
          </a:p>
          <a:p>
            <a:pPr marL="624078" indent="-514350">
              <a:buFont typeface="+mj-lt"/>
              <a:buAutoNum type="alphaLcParenR"/>
            </a:pPr>
            <a:endParaRPr lang="en-US" dirty="0" smtClean="0">
              <a:solidFill>
                <a:srgbClr val="C00000"/>
              </a:solidFill>
            </a:endParaRPr>
          </a:p>
          <a:p>
            <a:pPr marL="624078" indent="-514350">
              <a:buFont typeface="+mj-lt"/>
              <a:buAutoNum type="alphaLcParenR"/>
            </a:pPr>
            <a:endParaRPr lang="en-US" dirty="0" smtClean="0">
              <a:solidFill>
                <a:srgbClr val="C00000"/>
              </a:solidFill>
            </a:endParaRPr>
          </a:p>
          <a:p>
            <a:endParaRPr lang="en-US" dirty="0"/>
          </a:p>
        </p:txBody>
      </p:sp>
      <p:sp>
        <p:nvSpPr>
          <p:cNvPr id="3" name="Title 2"/>
          <p:cNvSpPr>
            <a:spLocks noGrp="1"/>
          </p:cNvSpPr>
          <p:nvPr>
            <p:ph type="title"/>
          </p:nvPr>
        </p:nvSpPr>
        <p:spPr/>
        <p:txBody>
          <a:bodyPr/>
          <a:lstStyle/>
          <a:p>
            <a:r>
              <a:rPr lang="en-US" dirty="0" smtClean="0">
                <a:solidFill>
                  <a:srgbClr val="C00000"/>
                </a:solidFill>
              </a:rPr>
              <a:t>Quiz:: 4</a:t>
            </a:r>
            <a:endParaRPr lang="en-US" dirty="0">
              <a:solidFill>
                <a:srgbClr val="C00000"/>
              </a:solidFill>
            </a:endParaRPr>
          </a:p>
        </p:txBody>
      </p:sp>
      <p:sp>
        <p:nvSpPr>
          <p:cNvPr id="4" name="Rectangle 3"/>
          <p:cNvSpPr/>
          <p:nvPr/>
        </p:nvSpPr>
        <p:spPr>
          <a:xfrm>
            <a:off x="5867400" y="5486400"/>
            <a:ext cx="2584362"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err="1"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Ans</a:t>
            </a:r>
            <a:r>
              <a:rPr lang="en-US" sz="5400" b="1" cap="none"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  d</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20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20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20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wipe(down)">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down)">
                                      <p:cBhvr>
                                        <p:cTn id="3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023871"/>
          </a:xfrm>
        </p:spPr>
        <p:txBody>
          <a:bodyPr>
            <a:normAutofit/>
          </a:bodyPr>
          <a:lstStyle/>
          <a:p>
            <a:r>
              <a:rPr lang="en-US" dirty="0" smtClean="0">
                <a:solidFill>
                  <a:srgbClr val="C00000"/>
                </a:solidFill>
              </a:rPr>
              <a:t>Should Hadoop deployment be considered for to Replace RDBMS as an OLTP for a Normal Business::</a:t>
            </a:r>
          </a:p>
          <a:p>
            <a:pPr marL="624078" indent="-514350">
              <a:buNone/>
            </a:pPr>
            <a:endParaRPr lang="en-US" dirty="0" smtClean="0">
              <a:solidFill>
                <a:srgbClr val="C00000"/>
              </a:solidFill>
            </a:endParaRPr>
          </a:p>
          <a:p>
            <a:endParaRPr lang="en-US" dirty="0"/>
          </a:p>
        </p:txBody>
      </p:sp>
      <p:sp>
        <p:nvSpPr>
          <p:cNvPr id="3" name="Title 2"/>
          <p:cNvSpPr>
            <a:spLocks noGrp="1"/>
          </p:cNvSpPr>
          <p:nvPr>
            <p:ph type="title"/>
          </p:nvPr>
        </p:nvSpPr>
        <p:spPr/>
        <p:txBody>
          <a:bodyPr/>
          <a:lstStyle/>
          <a:p>
            <a:r>
              <a:rPr lang="en-US" dirty="0" smtClean="0">
                <a:solidFill>
                  <a:srgbClr val="C00000"/>
                </a:solidFill>
              </a:rPr>
              <a:t>Quiz:: 5</a:t>
            </a:r>
            <a:endParaRPr lang="en-US" dirty="0">
              <a:solidFill>
                <a:srgbClr val="C00000"/>
              </a:solidFill>
            </a:endParaRPr>
          </a:p>
        </p:txBody>
      </p:sp>
      <p:sp>
        <p:nvSpPr>
          <p:cNvPr id="4" name="Rectangle 3"/>
          <p:cNvSpPr/>
          <p:nvPr/>
        </p:nvSpPr>
        <p:spPr>
          <a:xfrm>
            <a:off x="1066800" y="2971800"/>
            <a:ext cx="3108543" cy="1754326"/>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914400" indent="-914400" algn="ctr">
              <a:buAutoNum type="alphaLcParenR"/>
            </a:pPr>
            <a:r>
              <a:rPr lang="en-US" sz="5400" b="1"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TRUE</a:t>
            </a:r>
          </a:p>
          <a:p>
            <a:pPr marL="914400" indent="-914400" algn="ctr">
              <a:buAutoNum type="alphaLcParenR"/>
            </a:pPr>
            <a:r>
              <a:rPr lang="en-US" sz="5400" b="1" cap="none"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FALSE</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
        <p:nvSpPr>
          <p:cNvPr id="5" name="Rectangle 4"/>
          <p:cNvSpPr/>
          <p:nvPr/>
        </p:nvSpPr>
        <p:spPr>
          <a:xfrm>
            <a:off x="5715000" y="4953000"/>
            <a:ext cx="2584362"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914400" indent="-914400" algn="ctr"/>
            <a:r>
              <a:rPr lang="en-US" sz="5400" b="1" spc="50" dirty="0" err="1"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Ans</a:t>
            </a:r>
            <a:r>
              <a:rPr lang="en-US" sz="5400" b="1"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  b</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bg/>
                                          </p:spTgt>
                                        </p:tgtEl>
                                        <p:attrNameLst>
                                          <p:attrName>style.visibility</p:attrName>
                                        </p:attrNameLst>
                                      </p:cBhvr>
                                      <p:to>
                                        <p:strVal val="visible"/>
                                      </p:to>
                                    </p:set>
                                    <p:animEffect transition="in" filter="wipe(down)">
                                      <p:cBhvr>
                                        <p:cTn id="22" dur="500"/>
                                        <p:tgtEl>
                                          <p:spTgt spid="5">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down)">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smtClean="0"/>
          </a:p>
          <a:p>
            <a:pPr marL="0" indent="0" algn="ctr">
              <a:buNone/>
            </a:pPr>
            <a:r>
              <a:rPr lang="en-US" sz="3200" b="1" i="1" dirty="0" smtClean="0">
                <a:solidFill>
                  <a:srgbClr val="FFC000"/>
                </a:solidFill>
              </a:rPr>
              <a:t>What is Big Data?</a:t>
            </a:r>
          </a:p>
          <a:p>
            <a:pPr marL="0" indent="0" algn="ctr">
              <a:buNone/>
            </a:pPr>
            <a:r>
              <a:rPr lang="en-US" sz="3200" b="1" i="1" dirty="0" smtClean="0">
                <a:solidFill>
                  <a:srgbClr val="FFC000"/>
                </a:solidFill>
              </a:rPr>
              <a:t>What makes data, “Big” Data?</a:t>
            </a:r>
            <a:endParaRPr lang="en-US" sz="3200" b="1" i="1" dirty="0">
              <a:solidFill>
                <a:srgbClr val="FFC000"/>
              </a:solidFill>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7</a:t>
            </a:fld>
            <a:endParaRPr lang="en-US" dirty="0"/>
          </a:p>
        </p:txBody>
      </p:sp>
    </p:spTree>
    <p:extLst>
      <p:ext uri="{BB962C8B-B14F-4D97-AF65-F5344CB8AC3E}">
        <p14:creationId xmlns="" xmlns:p14="http://schemas.microsoft.com/office/powerpoint/2010/main" val="691455328"/>
      </p:ext>
    </p:extLst>
  </p:cSld>
  <p:clrMapOvr>
    <a:masterClrMapping/>
  </p:clrMapOvr>
  <p:transition spd="med">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023871"/>
          </a:xfrm>
        </p:spPr>
        <p:txBody>
          <a:bodyPr>
            <a:normAutofit/>
          </a:bodyPr>
          <a:lstStyle/>
          <a:p>
            <a:r>
              <a:rPr lang="en-US" dirty="0" smtClean="0">
                <a:solidFill>
                  <a:srgbClr val="C00000"/>
                </a:solidFill>
              </a:rPr>
              <a:t>In a Distributed architecture an Individual Component will fail more Frequently ::</a:t>
            </a:r>
            <a:endParaRPr lang="en-US" dirty="0"/>
          </a:p>
        </p:txBody>
      </p:sp>
      <p:sp>
        <p:nvSpPr>
          <p:cNvPr id="3" name="Title 2"/>
          <p:cNvSpPr>
            <a:spLocks noGrp="1"/>
          </p:cNvSpPr>
          <p:nvPr>
            <p:ph type="title"/>
          </p:nvPr>
        </p:nvSpPr>
        <p:spPr/>
        <p:txBody>
          <a:bodyPr/>
          <a:lstStyle/>
          <a:p>
            <a:r>
              <a:rPr lang="en-US" dirty="0" smtClean="0">
                <a:solidFill>
                  <a:srgbClr val="C00000"/>
                </a:solidFill>
              </a:rPr>
              <a:t>Quiz:: 6</a:t>
            </a:r>
            <a:endParaRPr lang="en-US" dirty="0">
              <a:solidFill>
                <a:srgbClr val="C00000"/>
              </a:solidFill>
            </a:endParaRPr>
          </a:p>
        </p:txBody>
      </p:sp>
      <p:sp>
        <p:nvSpPr>
          <p:cNvPr id="4" name="Rectangle 3"/>
          <p:cNvSpPr/>
          <p:nvPr/>
        </p:nvSpPr>
        <p:spPr>
          <a:xfrm>
            <a:off x="1066800" y="2971800"/>
            <a:ext cx="3108543" cy="1754326"/>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914400" indent="-914400" algn="ctr">
              <a:buAutoNum type="alphaLcParenR"/>
            </a:pPr>
            <a:r>
              <a:rPr lang="en-US" sz="5400" b="1"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TRUE</a:t>
            </a:r>
          </a:p>
          <a:p>
            <a:pPr marL="914400" indent="-914400" algn="ctr">
              <a:buAutoNum type="alphaLcParenR"/>
            </a:pPr>
            <a:r>
              <a:rPr lang="en-US" sz="5400" b="1" cap="none"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FALSE</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
        <p:nvSpPr>
          <p:cNvPr id="5" name="Rectangle 4"/>
          <p:cNvSpPr/>
          <p:nvPr/>
        </p:nvSpPr>
        <p:spPr>
          <a:xfrm>
            <a:off x="5715000" y="4953000"/>
            <a:ext cx="2531463"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914400" indent="-914400" algn="ctr"/>
            <a:r>
              <a:rPr lang="en-US" sz="5400" b="1" spc="50" dirty="0" err="1"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Ans</a:t>
            </a:r>
            <a:r>
              <a:rPr lang="en-US" sz="5400" b="1"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  a</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bg/>
                                          </p:spTgt>
                                        </p:tgtEl>
                                        <p:attrNameLst>
                                          <p:attrName>style.visibility</p:attrName>
                                        </p:attrNameLst>
                                      </p:cBhvr>
                                      <p:to>
                                        <p:strVal val="visible"/>
                                      </p:to>
                                    </p:set>
                                    <p:animEffect transition="in" filter="wipe(down)">
                                      <p:cBhvr>
                                        <p:cTn id="22" dur="500"/>
                                        <p:tgtEl>
                                          <p:spTgt spid="5">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down)">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023871"/>
          </a:xfrm>
        </p:spPr>
        <p:txBody>
          <a:bodyPr>
            <a:normAutofit/>
          </a:bodyPr>
          <a:lstStyle/>
          <a:p>
            <a:r>
              <a:rPr lang="en-US" dirty="0" smtClean="0">
                <a:solidFill>
                  <a:srgbClr val="C00000"/>
                </a:solidFill>
              </a:rPr>
              <a:t>Distributed architecture implies reduced risk of failure as Hardware failure would  degrade the performance but not bring the system to stand still</a:t>
            </a:r>
            <a:endParaRPr lang="en-US" dirty="0"/>
          </a:p>
        </p:txBody>
      </p:sp>
      <p:sp>
        <p:nvSpPr>
          <p:cNvPr id="3" name="Title 2"/>
          <p:cNvSpPr>
            <a:spLocks noGrp="1"/>
          </p:cNvSpPr>
          <p:nvPr>
            <p:ph type="title"/>
          </p:nvPr>
        </p:nvSpPr>
        <p:spPr/>
        <p:txBody>
          <a:bodyPr/>
          <a:lstStyle/>
          <a:p>
            <a:r>
              <a:rPr lang="en-US" dirty="0" smtClean="0">
                <a:solidFill>
                  <a:srgbClr val="C00000"/>
                </a:solidFill>
              </a:rPr>
              <a:t>Quiz:: 7</a:t>
            </a:r>
            <a:endParaRPr lang="en-US" dirty="0">
              <a:solidFill>
                <a:srgbClr val="C00000"/>
              </a:solidFill>
            </a:endParaRPr>
          </a:p>
        </p:txBody>
      </p:sp>
      <p:sp>
        <p:nvSpPr>
          <p:cNvPr id="4" name="Rectangle 3"/>
          <p:cNvSpPr/>
          <p:nvPr/>
        </p:nvSpPr>
        <p:spPr>
          <a:xfrm>
            <a:off x="990600" y="3429000"/>
            <a:ext cx="3108543" cy="1754326"/>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914400" indent="-914400" algn="ctr">
              <a:buAutoNum type="alphaLcParenR"/>
            </a:pPr>
            <a:r>
              <a:rPr lang="en-US" sz="5400" b="1"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TRUE</a:t>
            </a:r>
          </a:p>
          <a:p>
            <a:pPr marL="914400" indent="-914400" algn="ctr">
              <a:buAutoNum type="alphaLcParenR"/>
            </a:pPr>
            <a:r>
              <a:rPr lang="en-US" sz="5400" b="1" cap="none"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FALSE</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
        <p:nvSpPr>
          <p:cNvPr id="5" name="Rectangle 4"/>
          <p:cNvSpPr/>
          <p:nvPr/>
        </p:nvSpPr>
        <p:spPr>
          <a:xfrm>
            <a:off x="5715000" y="4953000"/>
            <a:ext cx="2531463"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914400" indent="-914400" algn="ctr"/>
            <a:r>
              <a:rPr lang="en-US" sz="5400" b="1" spc="50" dirty="0" err="1"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Ans</a:t>
            </a:r>
            <a:r>
              <a:rPr lang="en-US" sz="5400" b="1" spc="50" dirty="0" smtClean="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rPr>
              <a:t>:  a</a:t>
            </a:r>
            <a:endParaRPr lang="en-US" sz="5400" b="1" cap="none" spc="50" dirty="0">
              <a:ln w="11430"/>
              <a:solidFill>
                <a:schemeClr val="tx1">
                  <a:lumMod val="95000"/>
                  <a:lumOff val="5000"/>
                </a:schemeClr>
              </a:solidFill>
              <a:effectLst>
                <a:glow rad="139700">
                  <a:schemeClr val="accent1">
                    <a:satMod val="175000"/>
                    <a:alpha val="40000"/>
                  </a:schemeClr>
                </a:glow>
                <a:outerShdw blurRad="76200" dist="50800" dir="5400000" algn="tl" rotWithShape="0">
                  <a:srgbClr val="000000">
                    <a:alpha val="65000"/>
                  </a:srgbClr>
                </a:outerShdw>
              </a:effectLst>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bg/>
                                          </p:spTgt>
                                        </p:tgtEl>
                                        <p:attrNameLst>
                                          <p:attrName>style.visibility</p:attrName>
                                        </p:attrNameLst>
                                      </p:cBhvr>
                                      <p:to>
                                        <p:strVal val="visible"/>
                                      </p:to>
                                    </p:set>
                                    <p:animEffect transition="in" filter="wipe(down)">
                                      <p:cBhvr>
                                        <p:cTn id="22" dur="500"/>
                                        <p:tgtEl>
                                          <p:spTgt spid="5">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down)">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Hadoop Releases::</a:t>
            </a:r>
            <a:endParaRPr lang="en-US" dirty="0"/>
          </a:p>
        </p:txBody>
      </p:sp>
      <p:pic>
        <p:nvPicPr>
          <p:cNvPr id="77826" name="Picture 2" descr="C:\Users\manish\Desktop\intelhadoophistory.jpg"/>
          <p:cNvPicPr>
            <a:picLocks noChangeAspect="1" noChangeArrowheads="1"/>
          </p:cNvPicPr>
          <p:nvPr/>
        </p:nvPicPr>
        <p:blipFill>
          <a:blip r:embed="rId2"/>
          <a:srcRect/>
          <a:stretch>
            <a:fillRect/>
          </a:stretch>
        </p:blipFill>
        <p:spPr bwMode="auto">
          <a:xfrm>
            <a:off x="-1" y="1066800"/>
            <a:ext cx="9144001" cy="5676900"/>
          </a:xfrm>
          <a:prstGeom prst="rect">
            <a:avLst/>
          </a:prstGeom>
          <a:noFill/>
        </p:spPr>
      </p:pic>
    </p:spTree>
  </p:cSld>
  <p:clrMapOvr>
    <a:masterClrMapping/>
  </p:clrMapOvr>
  <p:transition spd="med">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00">
            <a:alpha val="20000"/>
          </a:srgb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 hands-on developer or admin can learn Hadoop. </a:t>
            </a:r>
          </a:p>
          <a:p>
            <a:pPr>
              <a:buNone/>
            </a:pPr>
            <a:endParaRPr lang="en-US" dirty="0" smtClean="0"/>
          </a:p>
          <a:p>
            <a:pPr>
              <a:buNone/>
            </a:pPr>
            <a:r>
              <a:rPr lang="en-US" dirty="0" smtClean="0"/>
              <a:t>The following list is a start - in no particular order</a:t>
            </a:r>
          </a:p>
          <a:p>
            <a:r>
              <a:rPr lang="en-US" dirty="0" smtClean="0"/>
              <a:t>Hadoop is written in Java. So knowing Java helps</a:t>
            </a:r>
          </a:p>
          <a:p>
            <a:r>
              <a:rPr lang="en-US" dirty="0" smtClean="0"/>
              <a:t>Hadoop runs on Linux, so you should know basic Linux command line navigation skills</a:t>
            </a:r>
          </a:p>
          <a:p>
            <a:r>
              <a:rPr lang="en-US" dirty="0" smtClean="0"/>
              <a:t>Some Linux scripting skills will go a long way</a:t>
            </a:r>
            <a:endParaRPr lang="en-US" dirty="0"/>
          </a:p>
        </p:txBody>
      </p:sp>
      <p:sp>
        <p:nvSpPr>
          <p:cNvPr id="3" name="Title 2"/>
          <p:cNvSpPr>
            <a:spLocks noGrp="1"/>
          </p:cNvSpPr>
          <p:nvPr>
            <p:ph type="title"/>
          </p:nvPr>
        </p:nvSpPr>
        <p:spPr/>
        <p:txBody>
          <a:bodyPr>
            <a:noAutofit/>
          </a:bodyPr>
          <a:lstStyle/>
          <a:p>
            <a:r>
              <a:rPr lang="en-US" sz="3200" dirty="0" smtClean="0"/>
              <a:t>What skills do I need to learn Hadoop?</a:t>
            </a:r>
            <a:br>
              <a:rPr lang="en-US" sz="3200" dirty="0" smtClean="0"/>
            </a:br>
            <a:endParaRPr lang="en-US" sz="3200" dirty="0"/>
          </a:p>
        </p:txBody>
      </p:sp>
    </p:spTree>
  </p:cSld>
  <p:clrMapOvr>
    <a:masterClrMapping/>
  </p:clrMapOvr>
  <p:transition spd="med">
    <p:cut/>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What kind of technical roles are available in Hadoop?</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457200" y="1447800"/>
            <a:ext cx="8382000" cy="4343400"/>
          </a:xfrm>
          <a:prstGeom prst="rect">
            <a:avLst/>
          </a:prstGeom>
          <a:noFill/>
          <a:ln w="9525">
            <a:noFill/>
            <a:miter lim="800000"/>
            <a:headEnd/>
            <a:tailEnd/>
          </a:ln>
          <a:effectLst/>
        </p:spPr>
      </p:pic>
      <p:sp>
        <p:nvSpPr>
          <p:cNvPr id="5" name="Rectangle 4"/>
          <p:cNvSpPr/>
          <p:nvPr/>
        </p:nvSpPr>
        <p:spPr>
          <a:xfrm>
            <a:off x="381000" y="5943600"/>
            <a:ext cx="8534400" cy="52322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sz="2800" b="1" dirty="0" smtClean="0">
                <a:solidFill>
                  <a:srgbClr val="FFFF00"/>
                </a:solidFill>
              </a:rPr>
              <a:t>  I am not a programmer, can I still use Hadoop?</a:t>
            </a:r>
            <a:endParaRPr lang="en-US" sz="2800" dirty="0">
              <a:solidFill>
                <a:srgbClr val="FFFF00"/>
              </a:solidFill>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down)">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6457" y="2174566"/>
            <a:ext cx="7345363" cy="3931920"/>
          </a:xfrm>
        </p:spPr>
        <p:txBody>
          <a:bodyPr/>
          <a:lstStyle/>
          <a:p>
            <a:pPr marL="0" indent="0" algn="ctr">
              <a:buNone/>
            </a:pPr>
            <a:endParaRPr lang="en-US" dirty="0" smtClean="0"/>
          </a:p>
          <a:p>
            <a:pPr marL="0" indent="0" algn="ctr">
              <a:buNone/>
            </a:pPr>
            <a:r>
              <a:rPr lang="en-US" sz="3200" b="1" dirty="0" smtClean="0"/>
              <a:t>What Technology Do We Have</a:t>
            </a:r>
          </a:p>
          <a:p>
            <a:pPr marL="0" indent="0" algn="ctr">
              <a:buNone/>
            </a:pPr>
            <a:r>
              <a:rPr lang="en-US" sz="3200" b="1" dirty="0" smtClean="0"/>
              <a:t>For Big Data ??</a:t>
            </a:r>
            <a:endParaRPr lang="en-US" sz="3200" b="1" dirty="0"/>
          </a:p>
        </p:txBody>
      </p:sp>
      <p:sp>
        <p:nvSpPr>
          <p:cNvPr id="2" name="Slide Number Placeholder 1"/>
          <p:cNvSpPr>
            <a:spLocks noGrp="1"/>
          </p:cNvSpPr>
          <p:nvPr>
            <p:ph type="sldNum" sz="quarter" idx="12"/>
          </p:nvPr>
        </p:nvSpPr>
        <p:spPr/>
        <p:txBody>
          <a:bodyPr/>
          <a:lstStyle/>
          <a:p>
            <a:fld id="{EBFB1032-EA64-7144-B003-9BCC9D94B503}" type="slidenum">
              <a:rPr lang="en-US" smtClean="0"/>
              <a:pPr/>
              <a:t>75</a:t>
            </a:fld>
            <a:endParaRPr lang="en-US" dirty="0"/>
          </a:p>
        </p:txBody>
      </p:sp>
    </p:spTree>
    <p:extLst>
      <p:ext uri="{BB962C8B-B14F-4D97-AF65-F5344CB8AC3E}">
        <p14:creationId xmlns="" xmlns:p14="http://schemas.microsoft.com/office/powerpoint/2010/main" val="1895529887"/>
      </p:ext>
    </p:extLst>
  </p:cSld>
  <p:clrMapOvr>
    <a:masterClrMapping/>
  </p:clrMapOvr>
  <p:transition spd="med">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Landscape</a:t>
            </a:r>
            <a:endParaRPr lang="en-US" dirty="0"/>
          </a:p>
        </p:txBody>
      </p:sp>
      <p:pic>
        <p:nvPicPr>
          <p:cNvPr id="1026" name="Picture 2"/>
          <p:cNvPicPr>
            <a:picLocks noChangeAspect="1" noChangeArrowheads="1"/>
          </p:cNvPicPr>
          <p:nvPr/>
        </p:nvPicPr>
        <p:blipFill>
          <a:blip r:embed="rId2"/>
          <a:srcRect/>
          <a:stretch>
            <a:fillRect/>
          </a:stretch>
        </p:blipFill>
        <p:spPr bwMode="auto">
          <a:xfrm>
            <a:off x="267286" y="1584008"/>
            <a:ext cx="8651631" cy="5013740"/>
          </a:xfrm>
          <a:prstGeom prst="rect">
            <a:avLst/>
          </a:prstGeom>
          <a:noFill/>
          <a:ln w="9525">
            <a:noFill/>
            <a:miter lim="800000"/>
            <a:headEnd/>
            <a:tailEnd/>
          </a:ln>
          <a:effectLst/>
        </p:spPr>
      </p:pic>
    </p:spTree>
    <p:extLst>
      <p:ext uri="{BB962C8B-B14F-4D97-AF65-F5344CB8AC3E}">
        <p14:creationId xmlns="" xmlns:p14="http://schemas.microsoft.com/office/powerpoint/2010/main" val="3900006721"/>
      </p:ext>
    </p:extLst>
  </p:cSld>
  <p:clrMapOvr>
    <a:masterClrMapping/>
  </p:clrMapOvr>
  <p:transition spd="med">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Technology</a:t>
            </a:r>
            <a:endParaRPr lang="en-US" dirty="0"/>
          </a:p>
        </p:txBody>
      </p:sp>
      <p:pic>
        <p:nvPicPr>
          <p:cNvPr id="5" name="Picture 4"/>
          <p:cNvPicPr>
            <a:picLocks noChangeAspect="1"/>
          </p:cNvPicPr>
          <p:nvPr/>
        </p:nvPicPr>
        <p:blipFill>
          <a:blip r:embed="rId2"/>
          <a:stretch>
            <a:fillRect/>
          </a:stretch>
        </p:blipFill>
        <p:spPr>
          <a:xfrm>
            <a:off x="320478" y="1584008"/>
            <a:ext cx="8542618" cy="4884889"/>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pPr/>
              <a:t>77</a:t>
            </a:fld>
            <a:endParaRPr lang="en-US" dirty="0"/>
          </a:p>
        </p:txBody>
      </p:sp>
    </p:spTree>
    <p:extLst>
      <p:ext uri="{BB962C8B-B14F-4D97-AF65-F5344CB8AC3E}">
        <p14:creationId xmlns="" xmlns:p14="http://schemas.microsoft.com/office/powerpoint/2010/main" val="1001380014"/>
      </p:ext>
    </p:extLst>
  </p:cSld>
  <p:clrMapOvr>
    <a:masterClrMapping/>
  </p:clrMapOvr>
  <p:transition spd="med">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Accessibility</a:t>
            </a:r>
          </a:p>
          <a:p>
            <a:r>
              <a:rPr lang="en-US" dirty="0" smtClean="0"/>
              <a:t>Robustness</a:t>
            </a:r>
          </a:p>
          <a:p>
            <a:r>
              <a:rPr lang="en-US" dirty="0" smtClean="0"/>
              <a:t>Scalability</a:t>
            </a:r>
          </a:p>
          <a:p>
            <a:r>
              <a:rPr lang="en-US" dirty="0" smtClean="0"/>
              <a:t>Fault-tolerance</a:t>
            </a:r>
            <a:endParaRPr lang="en-US" dirty="0"/>
          </a:p>
        </p:txBody>
      </p:sp>
      <p:sp>
        <p:nvSpPr>
          <p:cNvPr id="2" name="Title 1"/>
          <p:cNvSpPr>
            <a:spLocks noGrp="1"/>
          </p:cNvSpPr>
          <p:nvPr>
            <p:ph type="title"/>
          </p:nvPr>
        </p:nvSpPr>
        <p:spPr/>
        <p:txBody>
          <a:bodyPr/>
          <a:lstStyle/>
          <a:p>
            <a:r>
              <a:rPr lang="en-US" dirty="0" smtClean="0"/>
              <a:t>Characteristics of Hadoop</a:t>
            </a:r>
            <a:endParaRPr lang="en-US" dirty="0"/>
          </a:p>
        </p:txBody>
      </p:sp>
    </p:spTree>
  </p:cSld>
  <p:clrMapOvr>
    <a:masterClrMapping/>
  </p:clrMapOvr>
  <p:transition spd="med">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dirty="0" smtClean="0"/>
              <a:t>Will you Join HADOOP DANCE  ?</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849992" y="1481138"/>
            <a:ext cx="7444016" cy="4525962"/>
          </a:xfrm>
          <a:prstGeom prst="rect">
            <a:avLst/>
          </a:prstGeom>
          <a:noFill/>
          <a:ln w="9525">
            <a:noFill/>
            <a:miter lim="800000"/>
            <a:headEnd/>
            <a:tailEnd/>
          </a:ln>
          <a:effectLst/>
        </p:spPr>
      </p:pic>
    </p:spTree>
  </p:cSld>
  <p:clrMapOvr>
    <a:masterClrMapping/>
  </p:clrMapOvr>
  <p:transition spd="med">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Definition</a:t>
            </a:r>
            <a:endParaRPr lang="en-US" dirty="0"/>
          </a:p>
        </p:txBody>
      </p:sp>
      <p:sp>
        <p:nvSpPr>
          <p:cNvPr id="3" name="Content Placeholder 2"/>
          <p:cNvSpPr>
            <a:spLocks noGrp="1"/>
          </p:cNvSpPr>
          <p:nvPr>
            <p:ph idx="1"/>
          </p:nvPr>
        </p:nvSpPr>
        <p:spPr>
          <a:xfrm>
            <a:off x="457200" y="1481329"/>
            <a:ext cx="8229600" cy="3547872"/>
          </a:xfrm>
        </p:spPr>
        <p:txBody>
          <a:bodyPr>
            <a:normAutofit/>
          </a:bodyPr>
          <a:lstStyle/>
          <a:p>
            <a:r>
              <a:rPr lang="en-US" dirty="0" smtClean="0">
                <a:solidFill>
                  <a:srgbClr val="0000FF"/>
                </a:solidFill>
              </a:rPr>
              <a:t>No single standard definition…</a:t>
            </a:r>
          </a:p>
          <a:p>
            <a:pPr marL="0" indent="0">
              <a:buNone/>
            </a:pPr>
            <a:endParaRPr lang="en-US" dirty="0" smtClean="0"/>
          </a:p>
          <a:p>
            <a:pPr marL="0" indent="0" algn="ctr">
              <a:lnSpc>
                <a:spcPct val="130000"/>
              </a:lnSpc>
              <a:buNone/>
            </a:pPr>
            <a:r>
              <a:rPr lang="en-US" dirty="0" smtClean="0"/>
              <a:t>“</a:t>
            </a:r>
            <a:r>
              <a:rPr lang="en-US" b="1" i="1" dirty="0" smtClean="0">
                <a:solidFill>
                  <a:srgbClr val="800000"/>
                </a:solidFill>
              </a:rPr>
              <a:t>Big Data</a:t>
            </a:r>
            <a:r>
              <a:rPr lang="en-US" dirty="0" smtClean="0"/>
              <a:t>” are the collection of data sets so large and complex that it becomes difficult to process using on hand database management tools or traditional data processing Application.</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8</a:t>
            </a:fld>
            <a:endParaRPr lang="en-US" dirty="0"/>
          </a:p>
        </p:txBody>
      </p:sp>
      <p:sp>
        <p:nvSpPr>
          <p:cNvPr id="5" name="TextBox 4"/>
          <p:cNvSpPr txBox="1"/>
          <p:nvPr/>
        </p:nvSpPr>
        <p:spPr>
          <a:xfrm>
            <a:off x="6934200" y="4800600"/>
            <a:ext cx="1676400" cy="369332"/>
          </a:xfrm>
          <a:prstGeom prst="rect">
            <a:avLst/>
          </a:prstGeom>
          <a:noFill/>
        </p:spPr>
        <p:txBody>
          <a:bodyPr wrap="square" rtlCol="0">
            <a:spAutoFit/>
          </a:bodyPr>
          <a:lstStyle/>
          <a:p>
            <a:r>
              <a:rPr lang="en-US" dirty="0" smtClean="0"/>
              <a:t>Tom White</a:t>
            </a:r>
            <a:endParaRPr lang="en-US" dirty="0"/>
          </a:p>
        </p:txBody>
      </p:sp>
    </p:spTree>
    <p:extLst>
      <p:ext uri="{BB962C8B-B14F-4D97-AF65-F5344CB8AC3E}">
        <p14:creationId xmlns="" xmlns:p14="http://schemas.microsoft.com/office/powerpoint/2010/main" val="654200186"/>
      </p:ext>
    </p:extLst>
  </p:cSld>
  <p:clrMapOvr>
    <a:masterClrMapping/>
  </p:clrMapOvr>
  <p:transition spd="med">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solidFill>
                  <a:srgbClr val="FFFF00"/>
                </a:solidFill>
              </a:rPr>
              <a:t>Meet the Hadoop Zoo</a:t>
            </a:r>
            <a:endParaRPr lang="en-US" dirty="0">
              <a:solidFill>
                <a:srgbClr val="FFFF00"/>
              </a:solidFill>
            </a:endParaRPr>
          </a:p>
        </p:txBody>
      </p:sp>
      <p:pic>
        <p:nvPicPr>
          <p:cNvPr id="9218" name="Picture 2"/>
          <p:cNvPicPr>
            <a:picLocks noGrp="1" noChangeAspect="1" noChangeArrowheads="1"/>
          </p:cNvPicPr>
          <p:nvPr>
            <p:ph idx="1"/>
          </p:nvPr>
        </p:nvPicPr>
        <p:blipFill>
          <a:blip r:embed="rId2"/>
          <a:srcRect/>
          <a:stretch>
            <a:fillRect/>
          </a:stretch>
        </p:blipFill>
        <p:spPr bwMode="auto">
          <a:xfrm>
            <a:off x="3429000" y="1481138"/>
            <a:ext cx="5257800" cy="5148262"/>
          </a:xfrm>
          <a:prstGeom prst="rect">
            <a:avLst/>
          </a:prstGeom>
          <a:noFill/>
          <a:ln w="9525">
            <a:noFill/>
            <a:miter lim="800000"/>
            <a:headEnd/>
            <a:tailEnd/>
          </a:ln>
          <a:effectLst/>
        </p:spPr>
      </p:pic>
    </p:spTree>
  </p:cSld>
  <p:clrMapOvr>
    <a:masterClrMapping/>
  </p:clrMapOvr>
  <p:transition spd="med">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dirty="0" smtClean="0">
                <a:solidFill>
                  <a:srgbClr val="FFC000"/>
                </a:solidFill>
              </a:rPr>
              <a:t>HBase, the database for Big Data</a:t>
            </a:r>
            <a:endParaRPr lang="en-US" dirty="0">
              <a:solidFill>
                <a:srgbClr val="FFC000"/>
              </a:solidFill>
            </a:endParaRPr>
          </a:p>
        </p:txBody>
      </p:sp>
    </p:spTree>
  </p:cSld>
  <p:clrMapOvr>
    <a:masterClrMapping/>
  </p:clrMapOvr>
  <p:transition spd="med">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err="1" smtClean="0"/>
              <a:t>ZooKeeper</a:t>
            </a:r>
            <a:endParaRPr lang="en-US" dirty="0"/>
          </a:p>
        </p:txBody>
      </p:sp>
    </p:spTree>
  </p:cSld>
  <p:clrMapOvr>
    <a:masterClrMapping/>
  </p:clrMapOvr>
  <p:transition spd="med">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dirty="0" smtClean="0">
                <a:solidFill>
                  <a:srgbClr val="FFFF00"/>
                </a:solidFill>
              </a:rPr>
              <a:t>MapReduce</a:t>
            </a:r>
            <a:endParaRPr lang="en-US" dirty="0">
              <a:solidFill>
                <a:srgbClr val="FFFF00"/>
              </a:solidFill>
            </a:endParaRPr>
          </a:p>
        </p:txBody>
      </p:sp>
    </p:spTree>
  </p:cSld>
  <p:clrMapOvr>
    <a:masterClrMapping/>
  </p:clrMapOvr>
  <p:transition spd="med">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style>
          <a:lnRef idx="1">
            <a:schemeClr val="accent6"/>
          </a:lnRef>
          <a:fillRef idx="3">
            <a:schemeClr val="accent6"/>
          </a:fillRef>
          <a:effectRef idx="2">
            <a:schemeClr val="accent6"/>
          </a:effectRef>
          <a:fontRef idx="minor">
            <a:schemeClr val="lt1"/>
          </a:fontRef>
        </p:style>
        <p:txBody>
          <a:bodyPr/>
          <a:lstStyle/>
          <a:p>
            <a:r>
              <a:rPr lang="en-US" dirty="0" smtClean="0"/>
              <a:t>Hive - data warehousing</a:t>
            </a:r>
            <a:endParaRPr lang="en-US" dirty="0"/>
          </a:p>
        </p:txBody>
      </p:sp>
    </p:spTree>
  </p:cSld>
  <p:clrMapOvr>
    <a:masterClrMapping/>
  </p:clrMapOvr>
  <p:transition spd="med">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Hi.. </a:t>
            </a:r>
          </a:p>
          <a:p>
            <a:pPr>
              <a:buNone/>
            </a:pPr>
            <a:r>
              <a:rPr lang="en-US" dirty="0" smtClean="0"/>
              <a:t>    "I am Pig, I let you move HDFS cages around, and I speak Pig Latin."</a:t>
            </a:r>
            <a:endParaRPr lang="en-US" dirty="0"/>
          </a:p>
        </p:txBody>
      </p:sp>
      <p:sp>
        <p:nvSpPr>
          <p:cNvPr id="3" name="Title 2"/>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lstStyle/>
          <a:p>
            <a:r>
              <a:rPr lang="en-US" dirty="0" smtClean="0"/>
              <a:t>Pig - Big Data manipulation</a:t>
            </a:r>
            <a:endParaRPr lang="en-US" dirty="0"/>
          </a:p>
        </p:txBody>
      </p:sp>
    </p:spTree>
  </p:cSld>
  <p:clrMapOvr>
    <a:masterClrMapping/>
  </p:clrMapOvr>
  <p:transition spd="med">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Course Logistics</a:t>
            </a:r>
            <a:endParaRPr lang="en-US" dirty="0"/>
          </a:p>
        </p:txBody>
      </p:sp>
      <p:sp>
        <p:nvSpPr>
          <p:cNvPr id="2" name="Slide Number Placeholder 1"/>
          <p:cNvSpPr>
            <a:spLocks noGrp="1"/>
          </p:cNvSpPr>
          <p:nvPr>
            <p:ph type="sldNum" sz="quarter" idx="12"/>
          </p:nvPr>
        </p:nvSpPr>
        <p:spPr/>
        <p:txBody>
          <a:bodyPr/>
          <a:lstStyle/>
          <a:p>
            <a:fld id="{EBFB1032-EA64-7144-B003-9BCC9D94B503}" type="slidenum">
              <a:rPr lang="en-US" smtClean="0"/>
              <a:pPr/>
              <a:t>86</a:t>
            </a:fld>
            <a:endParaRPr lang="en-US" dirty="0"/>
          </a:p>
        </p:txBody>
      </p:sp>
      <p:pic>
        <p:nvPicPr>
          <p:cNvPr id="5" name="Picture 4"/>
          <p:cNvPicPr>
            <a:picLocks noChangeAspect="1"/>
          </p:cNvPicPr>
          <p:nvPr/>
        </p:nvPicPr>
        <p:blipFill>
          <a:blip r:embed="rId2"/>
          <a:stretch>
            <a:fillRect/>
          </a:stretch>
        </p:blipFill>
        <p:spPr>
          <a:xfrm>
            <a:off x="2743814" y="2146693"/>
            <a:ext cx="3834619" cy="2119607"/>
          </a:xfrm>
          <a:prstGeom prst="rect">
            <a:avLst/>
          </a:prstGeom>
        </p:spPr>
      </p:pic>
    </p:spTree>
    <p:extLst>
      <p:ext uri="{BB962C8B-B14F-4D97-AF65-F5344CB8AC3E}">
        <p14:creationId xmlns="" xmlns:p14="http://schemas.microsoft.com/office/powerpoint/2010/main" val="2121692058"/>
      </p:ext>
    </p:extLst>
  </p:cSld>
  <p:clrMapOvr>
    <a:masterClrMapping/>
  </p:clrMapOvr>
  <p:transition spd="med">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Thank You.</a:t>
            </a:r>
            <a:endParaRPr lang="en-US" dirty="0"/>
          </a:p>
        </p:txBody>
      </p:sp>
    </p:spTree>
  </p:cSld>
  <p:clrMapOvr>
    <a:masterClrMapping/>
  </p:clrMapOvr>
  <p:transition spd="med">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85800" y="1143001"/>
            <a:ext cx="8458200" cy="4916910"/>
          </a:xfrm>
          <a:prstGeom prst="rect">
            <a:avLst/>
          </a:prstGeom>
          <a:noFill/>
          <a:ln w="9525">
            <a:noFill/>
            <a:miter lim="800000"/>
            <a:headEnd/>
            <a:tailEnd/>
          </a:ln>
          <a:effectLst/>
        </p:spPr>
      </p:pic>
      <p:sp>
        <p:nvSpPr>
          <p:cNvPr id="3" name="Title 2"/>
          <p:cNvSpPr>
            <a:spLocks noGrp="1"/>
          </p:cNvSpPr>
          <p:nvPr>
            <p:ph type="title"/>
          </p:nvPr>
        </p:nvSpPr>
        <p:spPr/>
        <p:txBody>
          <a:bodyPr>
            <a:normAutofit fontScale="90000"/>
          </a:bodyPr>
          <a:lstStyle/>
          <a:p>
            <a:r>
              <a:rPr lang="en-US" dirty="0" smtClean="0">
                <a:solidFill>
                  <a:srgbClr val="FFFF00"/>
                </a:solidFill>
              </a:rPr>
              <a:t>Where does Big Data come from</a:t>
            </a:r>
            <a:endParaRPr lang="en-US" dirty="0">
              <a:solidFill>
                <a:srgbClr val="FFFF00"/>
              </a:solidFill>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941</TotalTime>
  <Words>2207</Words>
  <Application>Microsoft Office PowerPoint</Application>
  <PresentationFormat>On-screen Show (4:3)</PresentationFormat>
  <Paragraphs>301</Paragraphs>
  <Slides>87</Slides>
  <Notes>0</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Concourse</vt:lpstr>
      <vt:lpstr>BigData – Hadoop </vt:lpstr>
      <vt:lpstr>What is </vt:lpstr>
      <vt:lpstr>BIG DATA-BIG VALUE</vt:lpstr>
      <vt:lpstr>Types of Data</vt:lpstr>
      <vt:lpstr>SemiStructured Data</vt:lpstr>
      <vt:lpstr>Slide 6</vt:lpstr>
      <vt:lpstr>Slide 7</vt:lpstr>
      <vt:lpstr>Big Data Definition</vt:lpstr>
      <vt:lpstr>Where does Big Data come from</vt:lpstr>
      <vt:lpstr>Theme of this Course</vt:lpstr>
      <vt:lpstr>Examples of Big Data in the Real world</vt:lpstr>
      <vt:lpstr>Who’s Generating Big Data</vt:lpstr>
      <vt:lpstr>The Model Has Changed…</vt:lpstr>
      <vt:lpstr>What’s driving Big Data</vt:lpstr>
      <vt:lpstr>Value of Big Data Analytics</vt:lpstr>
      <vt:lpstr>Challenges in Handling Big Data</vt:lpstr>
      <vt:lpstr>Slide 17</vt:lpstr>
      <vt:lpstr>Data Statistics : Total activity</vt:lpstr>
      <vt:lpstr>Flood of Data  Comes from :-</vt:lpstr>
      <vt:lpstr>Slide 20</vt:lpstr>
      <vt:lpstr>Slide 21</vt:lpstr>
      <vt:lpstr>Slide 22</vt:lpstr>
      <vt:lpstr>Slide 23</vt:lpstr>
      <vt:lpstr>Slide 24</vt:lpstr>
      <vt:lpstr>Slide 25</vt:lpstr>
      <vt:lpstr>Slide 26</vt:lpstr>
      <vt:lpstr>Challenges of Big Data</vt:lpstr>
      <vt:lpstr>No point in just storing big data, if we can't process it</vt:lpstr>
      <vt:lpstr>Slide 29</vt:lpstr>
      <vt:lpstr>Our Solution</vt:lpstr>
      <vt:lpstr>Characteristics of Big Data: 3V’s 1:  Volume</vt:lpstr>
      <vt:lpstr>Characteristics of Big Data:  2: Variety    (Complexity)</vt:lpstr>
      <vt:lpstr>Characteristics of Big Data:  3 :  Velocity   (Speed)</vt:lpstr>
      <vt:lpstr>Big Data: 3V’s</vt:lpstr>
      <vt:lpstr>Some Make it 4V’s</vt:lpstr>
      <vt:lpstr>Slide 36</vt:lpstr>
      <vt:lpstr>Slide 37</vt:lpstr>
      <vt:lpstr>Data Analytics</vt:lpstr>
      <vt:lpstr>Slide 39</vt:lpstr>
      <vt:lpstr>Quiz:: 1</vt:lpstr>
      <vt:lpstr>Quiz:: 2</vt:lpstr>
      <vt:lpstr>Quiz:: 3</vt:lpstr>
      <vt:lpstr>Slide 43</vt:lpstr>
      <vt:lpstr>Slide 44</vt:lpstr>
      <vt:lpstr>Slide 45</vt:lpstr>
      <vt:lpstr>Computing Resource &amp;  DATA</vt:lpstr>
      <vt:lpstr>Computing Resource &amp;  DATA</vt:lpstr>
      <vt:lpstr>Very high end machines are expensive</vt:lpstr>
      <vt:lpstr>Slide 49</vt:lpstr>
      <vt:lpstr>Slide 50</vt:lpstr>
      <vt:lpstr>Slide 51</vt:lpstr>
      <vt:lpstr>HDFS Features</vt:lpstr>
      <vt:lpstr>Hadoop solution : Run on commodity hardware</vt:lpstr>
      <vt:lpstr>Slide 54</vt:lpstr>
      <vt:lpstr>Hadoop clusters scale horizontally</vt:lpstr>
      <vt:lpstr>How Hadoop solves the Big Data problem</vt:lpstr>
      <vt:lpstr>Slide 57</vt:lpstr>
      <vt:lpstr>HDFS is better suited for large files</vt:lpstr>
      <vt:lpstr>HDFS Architecture</vt:lpstr>
      <vt:lpstr>MAPREDUCE</vt:lpstr>
      <vt:lpstr>Advantage of Parallelism</vt:lpstr>
      <vt:lpstr>Limitations of RDBMS- Seek Time</vt:lpstr>
      <vt:lpstr>Slide 63</vt:lpstr>
      <vt:lpstr>Business Case for Hadoop</vt:lpstr>
      <vt:lpstr>Slide 65</vt:lpstr>
      <vt:lpstr>Hadoop provides scalable analytics</vt:lpstr>
      <vt:lpstr>Traditional Management System                Vs           HADOOP</vt:lpstr>
      <vt:lpstr>Quiz:: 4</vt:lpstr>
      <vt:lpstr>Quiz:: 5</vt:lpstr>
      <vt:lpstr>Quiz:: 6</vt:lpstr>
      <vt:lpstr>Quiz:: 7</vt:lpstr>
      <vt:lpstr>Hadoop Releases::</vt:lpstr>
      <vt:lpstr>What skills do I need to learn Hadoop? </vt:lpstr>
      <vt:lpstr>What kind of technical roles are available in Hadoop?</vt:lpstr>
      <vt:lpstr>Slide 75</vt:lpstr>
      <vt:lpstr>Big Data Landscape</vt:lpstr>
      <vt:lpstr>Big Data Technology</vt:lpstr>
      <vt:lpstr>Characteristics of Hadoop</vt:lpstr>
      <vt:lpstr>Will you Join HADOOP DANCE  ?</vt:lpstr>
      <vt:lpstr>Meet the Hadoop Zoo</vt:lpstr>
      <vt:lpstr>HBase, the database for Big Data</vt:lpstr>
      <vt:lpstr>ZooKeeper</vt:lpstr>
      <vt:lpstr>MapReduce</vt:lpstr>
      <vt:lpstr>Hive - data warehousing</vt:lpstr>
      <vt:lpstr>Pig - Big Data manipulation</vt:lpstr>
      <vt:lpstr>Course Logistics</vt:lpstr>
      <vt:lpstr>Slide 87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manish</dc:creator>
  <cp:lastModifiedBy>MDS</cp:lastModifiedBy>
  <cp:revision>72</cp:revision>
  <dcterms:created xsi:type="dcterms:W3CDTF">2006-08-16T00:00:00Z</dcterms:created>
  <dcterms:modified xsi:type="dcterms:W3CDTF">2017-12-13T06:50:31Z</dcterms:modified>
</cp:coreProperties>
</file>